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702" r:id="rId3"/>
    <p:sldMasterId id="2147483717" r:id="rId4"/>
  </p:sldMasterIdLst>
  <p:notesMasterIdLst>
    <p:notesMasterId r:id="rId33"/>
  </p:notesMasterIdLst>
  <p:sldIdLst>
    <p:sldId id="259" r:id="rId5"/>
    <p:sldId id="258" r:id="rId6"/>
    <p:sldId id="261" r:id="rId7"/>
    <p:sldId id="260" r:id="rId8"/>
    <p:sldId id="262" r:id="rId9"/>
    <p:sldId id="263" r:id="rId10"/>
    <p:sldId id="264" r:id="rId11"/>
    <p:sldId id="267" r:id="rId12"/>
    <p:sldId id="266" r:id="rId13"/>
    <p:sldId id="265" r:id="rId14"/>
    <p:sldId id="268" r:id="rId15"/>
    <p:sldId id="269" r:id="rId16"/>
    <p:sldId id="291" r:id="rId17"/>
    <p:sldId id="292" r:id="rId18"/>
    <p:sldId id="293" r:id="rId19"/>
    <p:sldId id="294" r:id="rId20"/>
    <p:sldId id="295" r:id="rId21"/>
    <p:sldId id="270" r:id="rId22"/>
    <p:sldId id="271" r:id="rId23"/>
    <p:sldId id="272" r:id="rId24"/>
    <p:sldId id="274" r:id="rId25"/>
    <p:sldId id="275" r:id="rId26"/>
    <p:sldId id="281" r:id="rId27"/>
    <p:sldId id="276" r:id="rId28"/>
    <p:sldId id="277" r:id="rId29"/>
    <p:sldId id="278" r:id="rId30"/>
    <p:sldId id="273" r:id="rId31"/>
    <p:sldId id="279"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9" autoAdjust="0"/>
    <p:restoredTop sz="80611" autoAdjust="0"/>
  </p:normalViewPr>
  <p:slideViewPr>
    <p:cSldViewPr snapToGrid="0">
      <p:cViewPr varScale="1">
        <p:scale>
          <a:sx n="92" d="100"/>
          <a:sy n="92" d="100"/>
        </p:scale>
        <p:origin x="106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E69B649-9C9D-4DE7-A075-0911901C7D85}" type="doc">
      <dgm:prSet loTypeId="urn:microsoft.com/office/officeart/2005/8/layout/chevron2" loCatId="process" qsTypeId="urn:microsoft.com/office/officeart/2005/8/quickstyle/simple1" qsCatId="simple" csTypeId="urn:microsoft.com/office/officeart/2005/8/colors/colorful1" csCatId="colorful" phldr="1"/>
      <dgm:spPr/>
      <dgm:t>
        <a:bodyPr/>
        <a:lstStyle/>
        <a:p>
          <a:endParaRPr lang="en-US"/>
        </a:p>
      </dgm:t>
    </dgm:pt>
    <dgm:pt modelId="{65532924-F81E-4950-8B6C-C95901B2385D}">
      <dgm:prSet phldrT="[Text]" custT="1"/>
      <dgm:spPr/>
      <dgm:t>
        <a:bodyPr/>
        <a:lstStyle/>
        <a:p>
          <a:r>
            <a:rPr lang="en-US" sz="2800" b="1" dirty="0">
              <a:effectLst>
                <a:outerShdw blurRad="38100" dist="38100" dir="2700000" algn="tl">
                  <a:srgbClr val="000000">
                    <a:alpha val="43137"/>
                  </a:srgbClr>
                </a:outerShdw>
              </a:effectLst>
            </a:rPr>
            <a:t>Encoding</a:t>
          </a:r>
        </a:p>
      </dgm:t>
    </dgm:pt>
    <dgm:pt modelId="{82F0905A-ECDE-4FCD-8132-351B1B47E2D1}" type="parTrans" cxnId="{AEDAFC6E-01CE-459E-A943-FA452E3771CD}">
      <dgm:prSet/>
      <dgm:spPr/>
      <dgm:t>
        <a:bodyPr/>
        <a:lstStyle/>
        <a:p>
          <a:endParaRPr lang="en-US"/>
        </a:p>
      </dgm:t>
    </dgm:pt>
    <dgm:pt modelId="{148F69BA-59EF-4AD6-93DA-8C2664FBA9A3}" type="sibTrans" cxnId="{AEDAFC6E-01CE-459E-A943-FA452E3771CD}">
      <dgm:prSet/>
      <dgm:spPr/>
      <dgm:t>
        <a:bodyPr/>
        <a:lstStyle/>
        <a:p>
          <a:endParaRPr lang="en-US"/>
        </a:p>
      </dgm:t>
    </dgm:pt>
    <dgm:pt modelId="{DE0B638B-6A80-4557-BD99-E95344DDE5AC}">
      <dgm:prSet phldrT="[Text]" custT="1"/>
      <dgm:spPr/>
      <dgm:t>
        <a:bodyPr/>
        <a:lstStyle/>
        <a:p>
          <a:r>
            <a:rPr lang="en-US" sz="3200" dirty="0"/>
            <a:t>Transformation of info</a:t>
          </a:r>
        </a:p>
      </dgm:t>
    </dgm:pt>
    <dgm:pt modelId="{CE664BDA-E6A0-4E57-8A22-3AC6000B62CA}" type="parTrans" cxnId="{B2E6BE03-7456-4558-9B49-5F8AFCF83F60}">
      <dgm:prSet/>
      <dgm:spPr/>
      <dgm:t>
        <a:bodyPr/>
        <a:lstStyle/>
        <a:p>
          <a:endParaRPr lang="en-US"/>
        </a:p>
      </dgm:t>
    </dgm:pt>
    <dgm:pt modelId="{CA346E87-A7C7-4BD1-BAF4-05C04D3C3C37}" type="sibTrans" cxnId="{B2E6BE03-7456-4558-9B49-5F8AFCF83F60}">
      <dgm:prSet/>
      <dgm:spPr/>
      <dgm:t>
        <a:bodyPr/>
        <a:lstStyle/>
        <a:p>
          <a:endParaRPr lang="en-US"/>
        </a:p>
      </dgm:t>
    </dgm:pt>
    <dgm:pt modelId="{CCEB6556-87E7-4390-9C74-7E0DE0A71E6B}">
      <dgm:prSet phldrT="[Text]" custT="1"/>
      <dgm:spPr/>
      <dgm:t>
        <a:bodyPr/>
        <a:lstStyle/>
        <a:p>
          <a:r>
            <a:rPr lang="en-US" sz="2800" b="1" dirty="0">
              <a:effectLst>
                <a:outerShdw blurRad="38100" dist="38100" dir="2700000" algn="tl">
                  <a:srgbClr val="000000">
                    <a:alpha val="43137"/>
                  </a:srgbClr>
                </a:outerShdw>
              </a:effectLst>
            </a:rPr>
            <a:t>Storage</a:t>
          </a:r>
        </a:p>
      </dgm:t>
    </dgm:pt>
    <dgm:pt modelId="{77CC6C03-2419-4654-879B-18D868C0572E}" type="parTrans" cxnId="{B38DF127-57D5-41A8-A0E8-C86B52C75728}">
      <dgm:prSet/>
      <dgm:spPr/>
      <dgm:t>
        <a:bodyPr/>
        <a:lstStyle/>
        <a:p>
          <a:endParaRPr lang="en-US"/>
        </a:p>
      </dgm:t>
    </dgm:pt>
    <dgm:pt modelId="{F54F886A-7D78-450F-9942-2DA5AAD84C00}" type="sibTrans" cxnId="{B38DF127-57D5-41A8-A0E8-C86B52C75728}">
      <dgm:prSet/>
      <dgm:spPr/>
      <dgm:t>
        <a:bodyPr/>
        <a:lstStyle/>
        <a:p>
          <a:endParaRPr lang="en-US"/>
        </a:p>
      </dgm:t>
    </dgm:pt>
    <dgm:pt modelId="{4F88EEF6-3D74-4C07-99F4-D1D7B0E1D5BB}">
      <dgm:prSet phldrT="[Text]" custT="1"/>
      <dgm:spPr/>
      <dgm:t>
        <a:bodyPr/>
        <a:lstStyle/>
        <a:p>
          <a:r>
            <a:rPr lang="en-US" sz="3200" dirty="0"/>
            <a:t>Retention</a:t>
          </a:r>
        </a:p>
      </dgm:t>
    </dgm:pt>
    <dgm:pt modelId="{A8FED670-93D3-4CF3-AF03-EAC7C543D4E7}" type="parTrans" cxnId="{9A1A9AC8-0843-4094-A7AA-7051B9180467}">
      <dgm:prSet/>
      <dgm:spPr/>
      <dgm:t>
        <a:bodyPr/>
        <a:lstStyle/>
        <a:p>
          <a:endParaRPr lang="en-US"/>
        </a:p>
      </dgm:t>
    </dgm:pt>
    <dgm:pt modelId="{FA079FE3-9A32-40B2-84BE-7E0F79F53701}" type="sibTrans" cxnId="{9A1A9AC8-0843-4094-A7AA-7051B9180467}">
      <dgm:prSet/>
      <dgm:spPr/>
      <dgm:t>
        <a:bodyPr/>
        <a:lstStyle/>
        <a:p>
          <a:endParaRPr lang="en-US"/>
        </a:p>
      </dgm:t>
    </dgm:pt>
    <dgm:pt modelId="{C5DDBFCD-C108-4565-97DB-904F0E733012}">
      <dgm:prSet phldrT="[Text]" custT="1"/>
      <dgm:spPr/>
      <dgm:t>
        <a:bodyPr/>
        <a:lstStyle/>
        <a:p>
          <a:r>
            <a:rPr lang="en-US" sz="2800" b="1" dirty="0">
              <a:effectLst>
                <a:outerShdw blurRad="38100" dist="38100" dir="2700000" algn="tl">
                  <a:srgbClr val="000000">
                    <a:alpha val="43137"/>
                  </a:srgbClr>
                </a:outerShdw>
              </a:effectLst>
            </a:rPr>
            <a:t>Retrieval</a:t>
          </a:r>
        </a:p>
      </dgm:t>
    </dgm:pt>
    <dgm:pt modelId="{7CACF54E-B3F8-4850-8DC6-8FBE0F592281}" type="parTrans" cxnId="{62633887-E76F-4092-83C4-C568A97BFB52}">
      <dgm:prSet/>
      <dgm:spPr/>
      <dgm:t>
        <a:bodyPr/>
        <a:lstStyle/>
        <a:p>
          <a:endParaRPr lang="en-US"/>
        </a:p>
      </dgm:t>
    </dgm:pt>
    <dgm:pt modelId="{2DC38B17-E720-4FB8-98A0-D724A9951D05}" type="sibTrans" cxnId="{62633887-E76F-4092-83C4-C568A97BFB52}">
      <dgm:prSet/>
      <dgm:spPr/>
      <dgm:t>
        <a:bodyPr/>
        <a:lstStyle/>
        <a:p>
          <a:endParaRPr lang="en-US"/>
        </a:p>
      </dgm:t>
    </dgm:pt>
    <dgm:pt modelId="{947FF7A7-FA43-44B2-9520-B5BE102DCBBA}">
      <dgm:prSet phldrT="[Text]" custT="1"/>
      <dgm:spPr/>
      <dgm:t>
        <a:bodyPr/>
        <a:lstStyle/>
        <a:p>
          <a:r>
            <a:rPr lang="en-US" sz="3200" dirty="0"/>
            <a:t>Recovery</a:t>
          </a:r>
        </a:p>
      </dgm:t>
    </dgm:pt>
    <dgm:pt modelId="{9BD7B4CA-A0AD-4823-BF16-98A56419E5EA}" type="parTrans" cxnId="{A9C70164-49A2-4942-A6B9-0D86ADEC1B06}">
      <dgm:prSet/>
      <dgm:spPr/>
      <dgm:t>
        <a:bodyPr/>
        <a:lstStyle/>
        <a:p>
          <a:endParaRPr lang="en-US"/>
        </a:p>
      </dgm:t>
    </dgm:pt>
    <dgm:pt modelId="{81D8F41C-3091-4117-8E2C-F6807B3FC064}" type="sibTrans" cxnId="{A9C70164-49A2-4942-A6B9-0D86ADEC1B06}">
      <dgm:prSet/>
      <dgm:spPr/>
      <dgm:t>
        <a:bodyPr/>
        <a:lstStyle/>
        <a:p>
          <a:endParaRPr lang="en-US"/>
        </a:p>
      </dgm:t>
    </dgm:pt>
    <dgm:pt modelId="{EC2497EE-F7D5-4748-B9F0-F4E893022F25}">
      <dgm:prSet phldrT="[Text]" custT="1"/>
      <dgm:spPr/>
      <dgm:t>
        <a:bodyPr/>
        <a:lstStyle/>
        <a:p>
          <a:r>
            <a:rPr lang="en-US" sz="2800" i="1" dirty="0"/>
            <a:t>From one form to another</a:t>
          </a:r>
        </a:p>
      </dgm:t>
    </dgm:pt>
    <dgm:pt modelId="{877E9F0E-7EE9-44BA-8AA6-1CCF73541726}" type="parTrans" cxnId="{0DD686AF-5DCD-4783-A303-E47A9A0688AA}">
      <dgm:prSet/>
      <dgm:spPr/>
    </dgm:pt>
    <dgm:pt modelId="{BC4C4A18-89CA-419B-BA59-877AF36499CC}" type="sibTrans" cxnId="{0DD686AF-5DCD-4783-A303-E47A9A0688AA}">
      <dgm:prSet/>
      <dgm:spPr/>
    </dgm:pt>
    <dgm:pt modelId="{746C6895-8338-4F0B-9448-7DE2B5B50A1C}" type="pres">
      <dgm:prSet presAssocID="{EE69B649-9C9D-4DE7-A075-0911901C7D85}" presName="linearFlow" presStyleCnt="0">
        <dgm:presLayoutVars>
          <dgm:dir/>
          <dgm:animLvl val="lvl"/>
          <dgm:resizeHandles val="exact"/>
        </dgm:presLayoutVars>
      </dgm:prSet>
      <dgm:spPr/>
    </dgm:pt>
    <dgm:pt modelId="{A37967C3-3868-4367-8C0F-ED00C994EB43}" type="pres">
      <dgm:prSet presAssocID="{65532924-F81E-4950-8B6C-C95901B2385D}" presName="composite" presStyleCnt="0"/>
      <dgm:spPr/>
    </dgm:pt>
    <dgm:pt modelId="{5FCFD285-48F2-4508-8B2F-E8E0CB9D0FF2}" type="pres">
      <dgm:prSet presAssocID="{65532924-F81E-4950-8B6C-C95901B2385D}" presName="parentText" presStyleLbl="alignNode1" presStyleIdx="0" presStyleCnt="3" custScaleX="123912">
        <dgm:presLayoutVars>
          <dgm:chMax val="1"/>
          <dgm:bulletEnabled val="1"/>
        </dgm:presLayoutVars>
      </dgm:prSet>
      <dgm:spPr/>
    </dgm:pt>
    <dgm:pt modelId="{EC310FAF-AC2D-4E5B-A27D-9E08FDC62A07}" type="pres">
      <dgm:prSet presAssocID="{65532924-F81E-4950-8B6C-C95901B2385D}" presName="descendantText" presStyleLbl="alignAcc1" presStyleIdx="0" presStyleCnt="3" custScaleX="88228" custLinFactNeighborX="-232" custLinFactNeighborY="9703">
        <dgm:presLayoutVars>
          <dgm:bulletEnabled val="1"/>
        </dgm:presLayoutVars>
      </dgm:prSet>
      <dgm:spPr/>
    </dgm:pt>
    <dgm:pt modelId="{948C44C3-49D5-4422-A7CC-F9165783809D}" type="pres">
      <dgm:prSet presAssocID="{148F69BA-59EF-4AD6-93DA-8C2664FBA9A3}" presName="sp" presStyleCnt="0"/>
      <dgm:spPr/>
    </dgm:pt>
    <dgm:pt modelId="{22E41B08-1707-4C19-9000-DB9718E47FF7}" type="pres">
      <dgm:prSet presAssocID="{CCEB6556-87E7-4390-9C74-7E0DE0A71E6B}" presName="composite" presStyleCnt="0"/>
      <dgm:spPr/>
    </dgm:pt>
    <dgm:pt modelId="{4ECBE5D6-92D1-4EF5-8450-12A8185E782A}" type="pres">
      <dgm:prSet presAssocID="{CCEB6556-87E7-4390-9C74-7E0DE0A71E6B}" presName="parentText" presStyleLbl="alignNode1" presStyleIdx="1" presStyleCnt="3" custScaleX="124672">
        <dgm:presLayoutVars>
          <dgm:chMax val="1"/>
          <dgm:bulletEnabled val="1"/>
        </dgm:presLayoutVars>
      </dgm:prSet>
      <dgm:spPr/>
    </dgm:pt>
    <dgm:pt modelId="{CAEEC07F-BF80-4D1C-94BC-5E71840BC8DB}" type="pres">
      <dgm:prSet presAssocID="{CCEB6556-87E7-4390-9C74-7E0DE0A71E6B}" presName="descendantText" presStyleLbl="alignAcc1" presStyleIdx="1" presStyleCnt="3" custScaleX="92167">
        <dgm:presLayoutVars>
          <dgm:bulletEnabled val="1"/>
        </dgm:presLayoutVars>
      </dgm:prSet>
      <dgm:spPr/>
    </dgm:pt>
    <dgm:pt modelId="{27E79D46-A154-420D-AFC8-6714669D022A}" type="pres">
      <dgm:prSet presAssocID="{F54F886A-7D78-450F-9942-2DA5AAD84C00}" presName="sp" presStyleCnt="0"/>
      <dgm:spPr/>
    </dgm:pt>
    <dgm:pt modelId="{4892D5E6-F06F-4070-A5E3-5883DA397B63}" type="pres">
      <dgm:prSet presAssocID="{C5DDBFCD-C108-4565-97DB-904F0E733012}" presName="composite" presStyleCnt="0"/>
      <dgm:spPr/>
    </dgm:pt>
    <dgm:pt modelId="{416DFAFE-8209-41FB-A606-0657201A6F2B}" type="pres">
      <dgm:prSet presAssocID="{C5DDBFCD-C108-4565-97DB-904F0E733012}" presName="parentText" presStyleLbl="alignNode1" presStyleIdx="2" presStyleCnt="3" custScaleX="124672">
        <dgm:presLayoutVars>
          <dgm:chMax val="1"/>
          <dgm:bulletEnabled val="1"/>
        </dgm:presLayoutVars>
      </dgm:prSet>
      <dgm:spPr/>
    </dgm:pt>
    <dgm:pt modelId="{A3D8D1CC-11D7-449F-888A-7A267B43328B}" type="pres">
      <dgm:prSet presAssocID="{C5DDBFCD-C108-4565-97DB-904F0E733012}" presName="descendantText" presStyleLbl="alignAcc1" presStyleIdx="2" presStyleCnt="3" custScaleX="92101">
        <dgm:presLayoutVars>
          <dgm:bulletEnabled val="1"/>
        </dgm:presLayoutVars>
      </dgm:prSet>
      <dgm:spPr/>
    </dgm:pt>
  </dgm:ptLst>
  <dgm:cxnLst>
    <dgm:cxn modelId="{B2E6BE03-7456-4558-9B49-5F8AFCF83F60}" srcId="{65532924-F81E-4950-8B6C-C95901B2385D}" destId="{DE0B638B-6A80-4557-BD99-E95344DDE5AC}" srcOrd="0" destOrd="0" parTransId="{CE664BDA-E6A0-4E57-8A22-3AC6000B62CA}" sibTransId="{CA346E87-A7C7-4BD1-BAF4-05C04D3C3C37}"/>
    <dgm:cxn modelId="{EA854725-E4A2-4DEF-9AF8-467B95451F3B}" type="presOf" srcId="{C5DDBFCD-C108-4565-97DB-904F0E733012}" destId="{416DFAFE-8209-41FB-A606-0657201A6F2B}" srcOrd="0" destOrd="0" presId="urn:microsoft.com/office/officeart/2005/8/layout/chevron2"/>
    <dgm:cxn modelId="{B38DF127-57D5-41A8-A0E8-C86B52C75728}" srcId="{EE69B649-9C9D-4DE7-A075-0911901C7D85}" destId="{CCEB6556-87E7-4390-9C74-7E0DE0A71E6B}" srcOrd="1" destOrd="0" parTransId="{77CC6C03-2419-4654-879B-18D868C0572E}" sibTransId="{F54F886A-7D78-450F-9942-2DA5AAD84C00}"/>
    <dgm:cxn modelId="{A9C70164-49A2-4942-A6B9-0D86ADEC1B06}" srcId="{C5DDBFCD-C108-4565-97DB-904F0E733012}" destId="{947FF7A7-FA43-44B2-9520-B5BE102DCBBA}" srcOrd="0" destOrd="0" parTransId="{9BD7B4CA-A0AD-4823-BF16-98A56419E5EA}" sibTransId="{81D8F41C-3091-4117-8E2C-F6807B3FC064}"/>
    <dgm:cxn modelId="{B1B34565-8F02-4164-BD01-194CC6C53606}" type="presOf" srcId="{65532924-F81E-4950-8B6C-C95901B2385D}" destId="{5FCFD285-48F2-4508-8B2F-E8E0CB9D0FF2}" srcOrd="0" destOrd="0" presId="urn:microsoft.com/office/officeart/2005/8/layout/chevron2"/>
    <dgm:cxn modelId="{AEDAFC6E-01CE-459E-A943-FA452E3771CD}" srcId="{EE69B649-9C9D-4DE7-A075-0911901C7D85}" destId="{65532924-F81E-4950-8B6C-C95901B2385D}" srcOrd="0" destOrd="0" parTransId="{82F0905A-ECDE-4FCD-8132-351B1B47E2D1}" sibTransId="{148F69BA-59EF-4AD6-93DA-8C2664FBA9A3}"/>
    <dgm:cxn modelId="{769D2972-2C3F-40FA-A959-C41F42DB263E}" type="presOf" srcId="{CCEB6556-87E7-4390-9C74-7E0DE0A71E6B}" destId="{4ECBE5D6-92D1-4EF5-8450-12A8185E782A}" srcOrd="0" destOrd="0" presId="urn:microsoft.com/office/officeart/2005/8/layout/chevron2"/>
    <dgm:cxn modelId="{EB7C055A-1A00-4378-868A-5F1A30F09A2E}" type="presOf" srcId="{EE69B649-9C9D-4DE7-A075-0911901C7D85}" destId="{746C6895-8338-4F0B-9448-7DE2B5B50A1C}" srcOrd="0" destOrd="0" presId="urn:microsoft.com/office/officeart/2005/8/layout/chevron2"/>
    <dgm:cxn modelId="{62633887-E76F-4092-83C4-C568A97BFB52}" srcId="{EE69B649-9C9D-4DE7-A075-0911901C7D85}" destId="{C5DDBFCD-C108-4565-97DB-904F0E733012}" srcOrd="2" destOrd="0" parTransId="{7CACF54E-B3F8-4850-8DC6-8FBE0F592281}" sibTransId="{2DC38B17-E720-4FB8-98A0-D724A9951D05}"/>
    <dgm:cxn modelId="{A2A84688-9722-48A5-9130-B64E8F305A13}" type="presOf" srcId="{EC2497EE-F7D5-4748-B9F0-F4E893022F25}" destId="{EC310FAF-AC2D-4E5B-A27D-9E08FDC62A07}" srcOrd="0" destOrd="1" presId="urn:microsoft.com/office/officeart/2005/8/layout/chevron2"/>
    <dgm:cxn modelId="{42B79591-C6AD-4A3F-8DCC-FD1BB3EA3382}" type="presOf" srcId="{4F88EEF6-3D74-4C07-99F4-D1D7B0E1D5BB}" destId="{CAEEC07F-BF80-4D1C-94BC-5E71840BC8DB}" srcOrd="0" destOrd="0" presId="urn:microsoft.com/office/officeart/2005/8/layout/chevron2"/>
    <dgm:cxn modelId="{0DD686AF-5DCD-4783-A303-E47A9A0688AA}" srcId="{DE0B638B-6A80-4557-BD99-E95344DDE5AC}" destId="{EC2497EE-F7D5-4748-B9F0-F4E893022F25}" srcOrd="0" destOrd="0" parTransId="{877E9F0E-7EE9-44BA-8AA6-1CCF73541726}" sibTransId="{BC4C4A18-89CA-419B-BA59-877AF36499CC}"/>
    <dgm:cxn modelId="{9A1A9AC8-0843-4094-A7AA-7051B9180467}" srcId="{CCEB6556-87E7-4390-9C74-7E0DE0A71E6B}" destId="{4F88EEF6-3D74-4C07-99F4-D1D7B0E1D5BB}" srcOrd="0" destOrd="0" parTransId="{A8FED670-93D3-4CF3-AF03-EAC7C543D4E7}" sibTransId="{FA079FE3-9A32-40B2-84BE-7E0F79F53701}"/>
    <dgm:cxn modelId="{19A611CD-86D3-47EB-BAEE-10AE284699FA}" type="presOf" srcId="{DE0B638B-6A80-4557-BD99-E95344DDE5AC}" destId="{EC310FAF-AC2D-4E5B-A27D-9E08FDC62A07}" srcOrd="0" destOrd="0" presId="urn:microsoft.com/office/officeart/2005/8/layout/chevron2"/>
    <dgm:cxn modelId="{966BE7F9-D1A1-4B10-85BD-4C0019C89360}" type="presOf" srcId="{947FF7A7-FA43-44B2-9520-B5BE102DCBBA}" destId="{A3D8D1CC-11D7-449F-888A-7A267B43328B}" srcOrd="0" destOrd="0" presId="urn:microsoft.com/office/officeart/2005/8/layout/chevron2"/>
    <dgm:cxn modelId="{E7A8D8FE-FDCF-4295-9827-1488056C9847}" type="presParOf" srcId="{746C6895-8338-4F0B-9448-7DE2B5B50A1C}" destId="{A37967C3-3868-4367-8C0F-ED00C994EB43}" srcOrd="0" destOrd="0" presId="urn:microsoft.com/office/officeart/2005/8/layout/chevron2"/>
    <dgm:cxn modelId="{16736EEE-D839-4B61-BB65-6372741925E3}" type="presParOf" srcId="{A37967C3-3868-4367-8C0F-ED00C994EB43}" destId="{5FCFD285-48F2-4508-8B2F-E8E0CB9D0FF2}" srcOrd="0" destOrd="0" presId="urn:microsoft.com/office/officeart/2005/8/layout/chevron2"/>
    <dgm:cxn modelId="{128B5727-DCBD-4FA5-ABAE-213902D44B36}" type="presParOf" srcId="{A37967C3-3868-4367-8C0F-ED00C994EB43}" destId="{EC310FAF-AC2D-4E5B-A27D-9E08FDC62A07}" srcOrd="1" destOrd="0" presId="urn:microsoft.com/office/officeart/2005/8/layout/chevron2"/>
    <dgm:cxn modelId="{84A3B13A-4728-4DA1-A7FF-816C868542C2}" type="presParOf" srcId="{746C6895-8338-4F0B-9448-7DE2B5B50A1C}" destId="{948C44C3-49D5-4422-A7CC-F9165783809D}" srcOrd="1" destOrd="0" presId="urn:microsoft.com/office/officeart/2005/8/layout/chevron2"/>
    <dgm:cxn modelId="{4E56E0A8-5622-414D-8EB5-1A15D5671F73}" type="presParOf" srcId="{746C6895-8338-4F0B-9448-7DE2B5B50A1C}" destId="{22E41B08-1707-4C19-9000-DB9718E47FF7}" srcOrd="2" destOrd="0" presId="urn:microsoft.com/office/officeart/2005/8/layout/chevron2"/>
    <dgm:cxn modelId="{DB357E5F-1285-46D3-A67F-44E41E73FD23}" type="presParOf" srcId="{22E41B08-1707-4C19-9000-DB9718E47FF7}" destId="{4ECBE5D6-92D1-4EF5-8450-12A8185E782A}" srcOrd="0" destOrd="0" presId="urn:microsoft.com/office/officeart/2005/8/layout/chevron2"/>
    <dgm:cxn modelId="{D3E958E9-42A6-4B9D-B15F-C78062747D4A}" type="presParOf" srcId="{22E41B08-1707-4C19-9000-DB9718E47FF7}" destId="{CAEEC07F-BF80-4D1C-94BC-5E71840BC8DB}" srcOrd="1" destOrd="0" presId="urn:microsoft.com/office/officeart/2005/8/layout/chevron2"/>
    <dgm:cxn modelId="{B38F4046-D2DB-42CE-BF68-62D239D73006}" type="presParOf" srcId="{746C6895-8338-4F0B-9448-7DE2B5B50A1C}" destId="{27E79D46-A154-420D-AFC8-6714669D022A}" srcOrd="3" destOrd="0" presId="urn:microsoft.com/office/officeart/2005/8/layout/chevron2"/>
    <dgm:cxn modelId="{1DC5FB3D-356A-4C83-9143-AC6C7749AD22}" type="presParOf" srcId="{746C6895-8338-4F0B-9448-7DE2B5B50A1C}" destId="{4892D5E6-F06F-4070-A5E3-5883DA397B63}" srcOrd="4" destOrd="0" presId="urn:microsoft.com/office/officeart/2005/8/layout/chevron2"/>
    <dgm:cxn modelId="{C18615D9-35F7-4B6F-B05A-8EEBB1FD3B94}" type="presParOf" srcId="{4892D5E6-F06F-4070-A5E3-5883DA397B63}" destId="{416DFAFE-8209-41FB-A606-0657201A6F2B}" srcOrd="0" destOrd="0" presId="urn:microsoft.com/office/officeart/2005/8/layout/chevron2"/>
    <dgm:cxn modelId="{A8118062-490B-4436-B991-8B4A4B2A7915}" type="presParOf" srcId="{4892D5E6-F06F-4070-A5E3-5883DA397B63}" destId="{A3D8D1CC-11D7-449F-888A-7A267B43328B}"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CFD285-48F2-4508-8B2F-E8E0CB9D0FF2}">
      <dsp:nvSpPr>
        <dsp:cNvPr id="0" name=""/>
        <dsp:cNvSpPr/>
      </dsp:nvSpPr>
      <dsp:spPr>
        <a:xfrm rot="5400000">
          <a:off x="-60502" y="133229"/>
          <a:ext cx="1944646" cy="1686755"/>
        </a:xfrm>
        <a:prstGeom prst="chevron">
          <a:avLst/>
        </a:prstGeom>
        <a:solidFill>
          <a:schemeClr val="accent2">
            <a:hueOff val="0"/>
            <a:satOff val="0"/>
            <a:lumOff val="0"/>
            <a:alphaOff val="0"/>
          </a:schemeClr>
        </a:solidFill>
        <a:ln w="2642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b="1" kern="1200" dirty="0">
              <a:effectLst>
                <a:outerShdw blurRad="38100" dist="38100" dir="2700000" algn="tl">
                  <a:srgbClr val="000000">
                    <a:alpha val="43137"/>
                  </a:srgbClr>
                </a:outerShdw>
              </a:effectLst>
            </a:rPr>
            <a:t>Encoding</a:t>
          </a:r>
        </a:p>
      </dsp:txBody>
      <dsp:txXfrm rot="-5400000">
        <a:off x="68444" y="847662"/>
        <a:ext cx="1686755" cy="257891"/>
      </dsp:txXfrm>
    </dsp:sp>
    <dsp:sp modelId="{EC310FAF-AC2D-4E5B-A27D-9E08FDC62A07}">
      <dsp:nvSpPr>
        <dsp:cNvPr id="0" name=""/>
        <dsp:cNvSpPr/>
      </dsp:nvSpPr>
      <dsp:spPr>
        <a:xfrm rot="5400000">
          <a:off x="4833422" y="-2673942"/>
          <a:ext cx="1264685" cy="6866562"/>
        </a:xfrm>
        <a:prstGeom prst="round2SameRect">
          <a:avLst/>
        </a:prstGeom>
        <a:solidFill>
          <a:schemeClr val="lt1">
            <a:alpha val="90000"/>
            <a:hueOff val="0"/>
            <a:satOff val="0"/>
            <a:lumOff val="0"/>
            <a:alphaOff val="0"/>
          </a:schemeClr>
        </a:solidFill>
        <a:ln w="2642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a:t>Transformation of info</a:t>
          </a:r>
        </a:p>
        <a:p>
          <a:pPr marL="571500" lvl="2" indent="-285750" algn="l" defTabSz="1244600">
            <a:lnSpc>
              <a:spcPct val="90000"/>
            </a:lnSpc>
            <a:spcBef>
              <a:spcPct val="0"/>
            </a:spcBef>
            <a:spcAft>
              <a:spcPct val="15000"/>
            </a:spcAft>
            <a:buChar char="•"/>
          </a:pPr>
          <a:r>
            <a:rPr lang="en-US" sz="2800" i="1" kern="1200" dirty="0"/>
            <a:t>From one form to another</a:t>
          </a:r>
        </a:p>
      </dsp:txBody>
      <dsp:txXfrm rot="-5400000">
        <a:off x="2032484" y="188733"/>
        <a:ext cx="6804825" cy="1141211"/>
      </dsp:txXfrm>
    </dsp:sp>
    <dsp:sp modelId="{4ECBE5D6-92D1-4EF5-8450-12A8185E782A}">
      <dsp:nvSpPr>
        <dsp:cNvPr id="0" name=""/>
        <dsp:cNvSpPr/>
      </dsp:nvSpPr>
      <dsp:spPr>
        <a:xfrm rot="5400000">
          <a:off x="-55329" y="1881949"/>
          <a:ext cx="1944646" cy="1697101"/>
        </a:xfrm>
        <a:prstGeom prst="chevron">
          <a:avLst/>
        </a:prstGeom>
        <a:solidFill>
          <a:schemeClr val="accent3">
            <a:hueOff val="0"/>
            <a:satOff val="0"/>
            <a:lumOff val="0"/>
            <a:alphaOff val="0"/>
          </a:schemeClr>
        </a:solidFill>
        <a:ln w="2642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b="1" kern="1200" dirty="0">
              <a:effectLst>
                <a:outerShdw blurRad="38100" dist="38100" dir="2700000" algn="tl">
                  <a:srgbClr val="000000">
                    <a:alpha val="43137"/>
                  </a:srgbClr>
                </a:outerShdw>
              </a:effectLst>
            </a:rPr>
            <a:t>Storage</a:t>
          </a:r>
        </a:p>
      </dsp:txBody>
      <dsp:txXfrm rot="-5400000">
        <a:off x="68444" y="2606728"/>
        <a:ext cx="1697101" cy="247545"/>
      </dsp:txXfrm>
    </dsp:sp>
    <dsp:sp modelId="{CAEEC07F-BF80-4D1C-94BC-5E71840BC8DB}">
      <dsp:nvSpPr>
        <dsp:cNvPr id="0" name=""/>
        <dsp:cNvSpPr/>
      </dsp:nvSpPr>
      <dsp:spPr>
        <a:xfrm rot="5400000">
          <a:off x="4856983" y="-1196375"/>
          <a:ext cx="1264020" cy="7173124"/>
        </a:xfrm>
        <a:prstGeom prst="round2SameRect">
          <a:avLst/>
        </a:prstGeom>
        <a:solidFill>
          <a:schemeClr val="lt1">
            <a:alpha val="90000"/>
            <a:hueOff val="0"/>
            <a:satOff val="0"/>
            <a:lumOff val="0"/>
            <a:alphaOff val="0"/>
          </a:schemeClr>
        </a:solidFill>
        <a:ln w="2642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a:t>Retention</a:t>
          </a:r>
        </a:p>
      </dsp:txBody>
      <dsp:txXfrm rot="-5400000">
        <a:off x="1902431" y="1819881"/>
        <a:ext cx="7111420" cy="1140612"/>
      </dsp:txXfrm>
    </dsp:sp>
    <dsp:sp modelId="{416DFAFE-8209-41FB-A606-0657201A6F2B}">
      <dsp:nvSpPr>
        <dsp:cNvPr id="0" name=""/>
        <dsp:cNvSpPr/>
      </dsp:nvSpPr>
      <dsp:spPr>
        <a:xfrm rot="5400000">
          <a:off x="-55329" y="3635842"/>
          <a:ext cx="1944646" cy="1697101"/>
        </a:xfrm>
        <a:prstGeom prst="chevron">
          <a:avLst/>
        </a:prstGeom>
        <a:solidFill>
          <a:schemeClr val="accent4">
            <a:hueOff val="0"/>
            <a:satOff val="0"/>
            <a:lumOff val="0"/>
            <a:alphaOff val="0"/>
          </a:schemeClr>
        </a:solidFill>
        <a:ln w="2642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b="1" kern="1200" dirty="0">
              <a:effectLst>
                <a:outerShdw blurRad="38100" dist="38100" dir="2700000" algn="tl">
                  <a:srgbClr val="000000">
                    <a:alpha val="43137"/>
                  </a:srgbClr>
                </a:outerShdw>
              </a:effectLst>
            </a:rPr>
            <a:t>Retrieval</a:t>
          </a:r>
        </a:p>
      </dsp:txBody>
      <dsp:txXfrm rot="-5400000">
        <a:off x="68444" y="4360621"/>
        <a:ext cx="1697101" cy="247545"/>
      </dsp:txXfrm>
    </dsp:sp>
    <dsp:sp modelId="{A3D8D1CC-11D7-449F-888A-7A267B43328B}">
      <dsp:nvSpPr>
        <dsp:cNvPr id="0" name=""/>
        <dsp:cNvSpPr/>
      </dsp:nvSpPr>
      <dsp:spPr>
        <a:xfrm rot="5400000">
          <a:off x="4856983" y="560085"/>
          <a:ext cx="1264020" cy="7167987"/>
        </a:xfrm>
        <a:prstGeom prst="round2SameRect">
          <a:avLst/>
        </a:prstGeom>
        <a:solidFill>
          <a:schemeClr val="lt1">
            <a:alpha val="90000"/>
            <a:hueOff val="0"/>
            <a:satOff val="0"/>
            <a:lumOff val="0"/>
            <a:alphaOff val="0"/>
          </a:schemeClr>
        </a:solidFill>
        <a:ln w="2642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a:t>Recovery</a:t>
          </a:r>
        </a:p>
      </dsp:txBody>
      <dsp:txXfrm rot="-5400000">
        <a:off x="1905000" y="3573772"/>
        <a:ext cx="7106283" cy="1140612"/>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E2956D-2C6A-44EC-8A06-F606A63A353F}" type="datetimeFigureOut">
              <a:rPr lang="en-US" smtClean="0"/>
              <a:t>11/6/2019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353CE6-0816-4925-95B6-1CFA6EE44D64}" type="slidenum">
              <a:rPr lang="en-US" smtClean="0"/>
              <a:t>‹#›</a:t>
            </a:fld>
            <a:endParaRPr lang="en-US"/>
          </a:p>
        </p:txBody>
      </p:sp>
    </p:spTree>
    <p:extLst>
      <p:ext uri="{BB962C8B-B14F-4D97-AF65-F5344CB8AC3E}">
        <p14:creationId xmlns:p14="http://schemas.microsoft.com/office/powerpoint/2010/main" val="29595466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0" marR="0" lvl="1" indent="0" algn="l" defTabSz="685800" rtl="0" eaLnBrk="1" fontAlgn="auto" latinLnBrk="0" hangingPunct="1">
              <a:lnSpc>
                <a:spcPct val="100000"/>
              </a:lnSpc>
              <a:spcBef>
                <a:spcPts val="0"/>
              </a:spcBef>
              <a:spcAft>
                <a:spcPts val="0"/>
              </a:spcAft>
              <a:buClrTx/>
              <a:buSzTx/>
              <a:buFontTx/>
              <a:buNone/>
              <a:tabLst/>
              <a:defRPr/>
            </a:pPr>
            <a:r>
              <a:rPr lang="en-US" sz="900" b="1" dirty="0"/>
              <a:t>Click </a:t>
            </a:r>
            <a:r>
              <a:rPr lang="en-US" sz="900" dirty="0"/>
              <a:t>Encoding: </a:t>
            </a:r>
          </a:p>
          <a:p>
            <a:pPr marL="0" marR="0" lvl="1" indent="0" algn="l" defTabSz="685800" rtl="0" eaLnBrk="1" fontAlgn="auto" latinLnBrk="0" hangingPunct="1">
              <a:lnSpc>
                <a:spcPct val="100000"/>
              </a:lnSpc>
              <a:spcBef>
                <a:spcPts val="0"/>
              </a:spcBef>
              <a:spcAft>
                <a:spcPts val="0"/>
              </a:spcAft>
              <a:buClrTx/>
              <a:buSzTx/>
              <a:buFontTx/>
              <a:buNone/>
              <a:tabLst/>
              <a:defRPr/>
            </a:pPr>
            <a:r>
              <a:rPr lang="en-US" sz="900" b="1" dirty="0"/>
              <a:t>Click </a:t>
            </a:r>
            <a:r>
              <a:rPr lang="en-US" sz="900" dirty="0">
                <a:solidFill>
                  <a:schemeClr val="tx1"/>
                </a:solidFill>
              </a:rPr>
              <a:t>Involves acquiring information and transferring it into memory</a:t>
            </a:r>
          </a:p>
          <a:p>
            <a:pPr lvl="1"/>
            <a:endParaRPr lang="en-US" sz="900" dirty="0"/>
          </a:p>
          <a:p>
            <a:pPr lvl="0"/>
            <a:r>
              <a:rPr lang="en-US" sz="900" b="1" dirty="0"/>
              <a:t>Click </a:t>
            </a:r>
            <a:r>
              <a:rPr lang="en-US" sz="900" dirty="0"/>
              <a:t>Storage: </a:t>
            </a:r>
          </a:p>
          <a:p>
            <a:pPr lvl="0"/>
            <a:r>
              <a:rPr lang="en-US" sz="900" b="1" dirty="0"/>
              <a:t>Click </a:t>
            </a:r>
            <a:r>
              <a:rPr lang="en-US" sz="900" dirty="0">
                <a:solidFill>
                  <a:schemeClr val="tx1"/>
                </a:solidFill>
              </a:rPr>
              <a:t>Can last anywhere from fractions of a second to several seconds to indefinitely</a:t>
            </a:r>
          </a:p>
          <a:p>
            <a:pPr lvl="1"/>
            <a:r>
              <a:rPr lang="en-US" sz="900" dirty="0">
                <a:solidFill>
                  <a:schemeClr val="tx1"/>
                </a:solidFill>
              </a:rPr>
              <a:t>	Susceptible to errors and distortions</a:t>
            </a:r>
          </a:p>
          <a:p>
            <a:pPr lvl="0"/>
            <a:endParaRPr lang="en-US" sz="900" dirty="0"/>
          </a:p>
          <a:p>
            <a:pPr lvl="0"/>
            <a:r>
              <a:rPr lang="en-US" sz="900" b="1" dirty="0"/>
              <a:t>Click </a:t>
            </a:r>
            <a:r>
              <a:rPr lang="en-US" sz="900" dirty="0">
                <a:solidFill>
                  <a:schemeClr val="tx1"/>
                </a:solidFill>
              </a:rPr>
              <a:t>Retrieval: </a:t>
            </a:r>
          </a:p>
          <a:p>
            <a:pPr lvl="0"/>
            <a:r>
              <a:rPr lang="en-US" sz="900" b="1" dirty="0"/>
              <a:t>Click </a:t>
            </a:r>
            <a:r>
              <a:rPr lang="en-US" sz="900" dirty="0">
                <a:solidFill>
                  <a:schemeClr val="tx1"/>
                </a:solidFill>
              </a:rPr>
              <a:t>Just because information has been stored, does not mean it can be easily retrieved</a:t>
            </a:r>
          </a:p>
        </p:txBody>
      </p:sp>
      <p:sp>
        <p:nvSpPr>
          <p:cNvPr id="4" name="Slide Number Placeholder 3"/>
          <p:cNvSpPr>
            <a:spLocks noGrp="1"/>
          </p:cNvSpPr>
          <p:nvPr>
            <p:ph type="sldNum" sz="quarter" idx="10"/>
          </p:nvPr>
        </p:nvSpPr>
        <p:spPr/>
        <p:txBody>
          <a:bodyPr/>
          <a:lstStyle/>
          <a:p>
            <a:fld id="{AEB9BA22-E875-4CA4-9FFD-EC1240B9C7AC}" type="slidenum">
              <a:rPr lang="en-US" smtClean="0"/>
              <a:pPr/>
              <a:t>3</a:t>
            </a:fld>
            <a:endParaRPr lang="en-US"/>
          </a:p>
        </p:txBody>
      </p:sp>
    </p:spTree>
    <p:extLst>
      <p:ext uri="{BB962C8B-B14F-4D97-AF65-F5344CB8AC3E}">
        <p14:creationId xmlns:p14="http://schemas.microsoft.com/office/powerpoint/2010/main" val="398600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dirty="0"/>
              <a:t>Proposed by Baddeley &amp; Hitch (1974)</a:t>
            </a:r>
          </a:p>
          <a:p>
            <a:pPr lvl="1"/>
            <a:r>
              <a:rPr lang="en-US" sz="900" dirty="0"/>
              <a:t>Multi-part system</a:t>
            </a:r>
          </a:p>
          <a:p>
            <a:pPr lvl="1"/>
            <a:r>
              <a:rPr lang="en-US" sz="900" dirty="0"/>
              <a:t>Active process</a:t>
            </a:r>
          </a:p>
          <a:p>
            <a:pPr lvl="1"/>
            <a:r>
              <a:rPr lang="en-US" sz="900" dirty="0"/>
              <a:t>Manipulates info - </a:t>
            </a:r>
            <a:r>
              <a:rPr lang="en-US" sz="900" b="1" dirty="0"/>
              <a:t>Simultaneous processing and storage!</a:t>
            </a:r>
          </a:p>
          <a:p>
            <a:endParaRPr lang="en-US" sz="900" dirty="0"/>
          </a:p>
          <a:p>
            <a:r>
              <a:rPr lang="en-US" sz="900" dirty="0"/>
              <a:t>Each</a:t>
            </a:r>
            <a:r>
              <a:rPr lang="en-US" sz="900" baseline="0" dirty="0"/>
              <a:t> system of working memory operates on specific info. </a:t>
            </a:r>
          </a:p>
          <a:p>
            <a:r>
              <a:rPr lang="en-US" sz="900" baseline="0" dirty="0"/>
              <a:t>It’s like workbenches where both new and old information are placed to be manipulated, updated, or discarded.</a:t>
            </a:r>
          </a:p>
          <a:p>
            <a:endParaRPr lang="en-US" sz="900" baseline="0" dirty="0"/>
          </a:p>
          <a:p>
            <a:r>
              <a:rPr lang="en-US" sz="900" dirty="0"/>
              <a:t>Still </a:t>
            </a:r>
            <a:r>
              <a:rPr lang="en-US" sz="900" b="1" dirty="0"/>
              <a:t>capacity</a:t>
            </a:r>
            <a:r>
              <a:rPr lang="en-US" sz="900" b="0" baseline="0" dirty="0"/>
              <a:t> limited and </a:t>
            </a:r>
            <a:r>
              <a:rPr lang="en-US" sz="900" b="1" baseline="0" dirty="0"/>
              <a:t>storage time</a:t>
            </a:r>
            <a:r>
              <a:rPr lang="en-US" sz="900" b="0" baseline="0" dirty="0"/>
              <a:t> limited</a:t>
            </a:r>
          </a:p>
          <a:p>
            <a:endParaRPr lang="en-US" sz="900" dirty="0"/>
          </a:p>
          <a:p>
            <a:r>
              <a:rPr lang="en-US" sz="900" b="1" dirty="0"/>
              <a:t>New</a:t>
            </a:r>
            <a:r>
              <a:rPr lang="en-US" sz="900" b="1" baseline="0" dirty="0"/>
              <a:t> approach has made some psychologists think that WM &amp; LTM are basically the same thing. Should we divide these are two processes?</a:t>
            </a:r>
            <a:endParaRPr lang="en-US" sz="900" b="1" dirty="0"/>
          </a:p>
        </p:txBody>
      </p:sp>
      <p:sp>
        <p:nvSpPr>
          <p:cNvPr id="4" name="Slide Number Placeholder 3"/>
          <p:cNvSpPr>
            <a:spLocks noGrp="1"/>
          </p:cNvSpPr>
          <p:nvPr>
            <p:ph type="sldNum" sz="quarter" idx="10"/>
          </p:nvPr>
        </p:nvSpPr>
        <p:spPr/>
        <p:txBody>
          <a:bodyPr/>
          <a:lstStyle/>
          <a:p>
            <a:fld id="{D4F0DD0A-E1F4-4F9D-A46A-96EA01EC278F}" type="slidenum">
              <a:rPr lang="en-US" smtClean="0"/>
              <a:t>4</a:t>
            </a:fld>
            <a:endParaRPr lang="en-US"/>
          </a:p>
        </p:txBody>
      </p:sp>
    </p:spTree>
    <p:extLst>
      <p:ext uri="{BB962C8B-B14F-4D97-AF65-F5344CB8AC3E}">
        <p14:creationId xmlns:p14="http://schemas.microsoft.com/office/powerpoint/2010/main" val="1412357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dirty="0"/>
              <a:t>click encoding &amp; retrieval: </a:t>
            </a:r>
          </a:p>
          <a:p>
            <a:endParaRPr lang="en-US" sz="900" b="1" dirty="0"/>
          </a:p>
          <a:p>
            <a:r>
              <a:rPr lang="en-US" sz="900" b="1" dirty="0"/>
              <a:t>Encoding</a:t>
            </a:r>
            <a:r>
              <a:rPr lang="en-US" sz="900" dirty="0"/>
              <a:t>:</a:t>
            </a:r>
          </a:p>
          <a:p>
            <a:pPr lvl="1"/>
            <a:r>
              <a:rPr lang="en-US" sz="900" b="1" dirty="0"/>
              <a:t>Click </a:t>
            </a:r>
            <a:r>
              <a:rPr lang="en-US" sz="900" dirty="0"/>
              <a:t> Process info to store into LTM</a:t>
            </a:r>
          </a:p>
          <a:p>
            <a:endParaRPr lang="en-US" sz="900" dirty="0"/>
          </a:p>
          <a:p>
            <a:r>
              <a:rPr lang="en-US" sz="900" b="1" dirty="0"/>
              <a:t>Retrieval</a:t>
            </a:r>
            <a:r>
              <a:rPr lang="en-US" sz="900" dirty="0"/>
              <a:t>: </a:t>
            </a:r>
          </a:p>
          <a:p>
            <a:pPr lvl="1"/>
            <a:r>
              <a:rPr lang="en-US" sz="900" b="1" dirty="0"/>
              <a:t>Click </a:t>
            </a:r>
            <a:r>
              <a:rPr lang="en-US" sz="900" dirty="0"/>
              <a:t> Locate info stored in LTM</a:t>
            </a:r>
          </a:p>
          <a:p>
            <a:pPr lvl="1"/>
            <a:r>
              <a:rPr lang="en-US" sz="900" b="1" dirty="0"/>
              <a:t>Click </a:t>
            </a:r>
            <a:r>
              <a:rPr lang="en-US" sz="900" dirty="0"/>
              <a:t> Source of typical memory errors – meaning the memory is likely encoded but</a:t>
            </a:r>
            <a:r>
              <a:rPr lang="en-US" sz="900" baseline="0" dirty="0"/>
              <a:t> your retrieval strategy was inaccurate to access it.</a:t>
            </a:r>
          </a:p>
          <a:p>
            <a:pPr lvl="1"/>
            <a:endParaRPr lang="en-US" sz="900" baseline="0" dirty="0"/>
          </a:p>
          <a:p>
            <a:pPr lvl="0"/>
            <a:r>
              <a:rPr lang="en-US" sz="900" baseline="0" dirty="0"/>
              <a:t>When studying these processes of LTM in subjects, its near impossible to separate the two. A response on a memory task will require you retrieving that memory suggesting, it’s difficult to understand how you encoded without allowing this step to take place.</a:t>
            </a:r>
            <a:endParaRPr lang="en-US" sz="900" dirty="0"/>
          </a:p>
          <a:p>
            <a:endParaRPr lang="en-US" sz="9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780B50-6757-4538-83BC-CA16F4D347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33386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800" b="1" dirty="0"/>
              <a:t>Can we protect against misleading info </a:t>
            </a:r>
            <a:r>
              <a:rPr lang="en-US" sz="1800" b="1" baseline="0" dirty="0"/>
              <a:t>in our current media society?</a:t>
            </a:r>
          </a:p>
          <a:p>
            <a:pPr marL="0" indent="0">
              <a:buNone/>
            </a:pPr>
            <a:endParaRPr lang="en-US" sz="1800" b="1"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800" b="1" baseline="0" dirty="0"/>
              <a:t>[click] </a:t>
            </a:r>
            <a:endParaRPr lang="en-US" sz="1800" baseline="0" dirty="0"/>
          </a:p>
          <a:p>
            <a:pPr marL="0" indent="0">
              <a:buNone/>
            </a:pPr>
            <a:r>
              <a:rPr lang="en-US" sz="1800" b="1" baseline="0" dirty="0"/>
              <a:t>Study by </a:t>
            </a:r>
            <a:r>
              <a:rPr lang="en-US" sz="1800" b="1" dirty="0" err="1"/>
              <a:t>Dechêne</a:t>
            </a:r>
            <a:r>
              <a:rPr lang="en-US" sz="1800" b="1" dirty="0"/>
              <a:t>, Stahl, Hansen, &amp; </a:t>
            </a:r>
            <a:r>
              <a:rPr lang="en-US" sz="1800" b="1" dirty="0" err="1"/>
              <a:t>Wänke</a:t>
            </a:r>
            <a:r>
              <a:rPr lang="en-US" sz="1800" b="1" dirty="0"/>
              <a:t> (2009) in Society</a:t>
            </a:r>
            <a:r>
              <a:rPr lang="en-US" sz="1800" b="1" baseline="0" dirty="0"/>
              <a:t> for Personal and Social Psychology (journal)</a:t>
            </a:r>
            <a:endParaRPr lang="en-US" sz="1800" b="1" dirty="0"/>
          </a:p>
          <a:p>
            <a:pPr marL="171450" indent="-171450">
              <a:buFont typeface="Arial" charset="0"/>
              <a:buChar char="•"/>
            </a:pPr>
            <a:r>
              <a:rPr lang="en-US" dirty="0"/>
              <a:t>Key finding: Subjects rate repeated statements they read as </a:t>
            </a:r>
            <a:r>
              <a:rPr lang="en-US" i="1" dirty="0"/>
              <a:t>more true</a:t>
            </a:r>
            <a:r>
              <a:rPr lang="en-US" dirty="0"/>
              <a:t> then new statements</a:t>
            </a:r>
          </a:p>
          <a:p>
            <a:pPr marL="0" indent="0">
              <a:buFont typeface="Arial" charset="0"/>
              <a:buNone/>
            </a:pPr>
            <a:endParaRPr lang="en-US" sz="1200" kern="1200" dirty="0">
              <a:solidFill>
                <a:schemeClr val="tx1"/>
              </a:solidFill>
              <a:effectLst/>
              <a:latin typeface="+mn-lt"/>
              <a:ea typeface="+mn-ea"/>
              <a:cs typeface="+mn-cs"/>
            </a:endParaRPr>
          </a:p>
          <a:p>
            <a:pPr marL="0" indent="0">
              <a:buFont typeface="Arial" charset="0"/>
              <a:buNone/>
            </a:pPr>
            <a:r>
              <a:rPr lang="en-US" sz="1200" kern="1200" dirty="0">
                <a:solidFill>
                  <a:schemeClr val="tx1"/>
                </a:solidFill>
                <a:effectLst/>
                <a:latin typeface="+mn-lt"/>
                <a:ea typeface="+mn-ea"/>
                <a:cs typeface="+mn-cs"/>
              </a:rPr>
              <a:t>In a typical study, participants read a series of true statements (“French horn players get cash bonuses to stay in the U.S. Army”) and false ones (“Zachary Taylor was the first president to die in office”) and rate how interesting they find each sentence. Then, they are presented with a number of statements and asked to rate how true each one is. This second round includes both the statements from the first round and entirely new statements, both true and false. The outcome: Participants reliably rate the repeated statements as being more true than the new statements.</a:t>
            </a:r>
            <a:endParaRPr lang="en-US" b="1" dirty="0"/>
          </a:p>
          <a:p>
            <a:endParaRPr lang="en-US" dirty="0"/>
          </a:p>
          <a:p>
            <a:endParaRPr lang="en-US" dirty="0"/>
          </a:p>
          <a:p>
            <a:pPr marL="0" indent="0">
              <a:buNone/>
            </a:pPr>
            <a:r>
              <a:rPr lang="en-US" dirty="0"/>
              <a:t>You’d think this effect is limited to things we</a:t>
            </a:r>
            <a:r>
              <a:rPr lang="en-US" baseline="0" dirty="0"/>
              <a:t> know nothing about: </a:t>
            </a:r>
          </a:p>
          <a:p>
            <a:pPr marL="0" indent="0">
              <a:buNone/>
            </a:pPr>
            <a:endParaRPr lang="en-US" baseline="0" dirty="0"/>
          </a:p>
          <a:p>
            <a:pPr marL="0" indent="0">
              <a:buNone/>
            </a:pPr>
            <a:r>
              <a:rPr lang="en-US" sz="1800" b="1" dirty="0"/>
              <a:t>Henkel &amp; Mattson (2011)</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baseline="0" dirty="0"/>
              <a:t>[click] </a:t>
            </a:r>
            <a:endParaRPr lang="en-US" baseline="0" dirty="0"/>
          </a:p>
          <a:p>
            <a:pPr marL="171450" indent="-171450">
              <a:buFont typeface="Arial" panose="020B0604020202020204" pitchFamily="34" charset="0"/>
              <a:buChar char="•"/>
            </a:pPr>
            <a:r>
              <a:rPr lang="en-US" dirty="0"/>
              <a:t>Prior knowledge does not protect people from illusory truth</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Repeated statement feel more true even if against one’s knowledge</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 example, even among people who can identify the skirt that Scottish men wear as a kilt, the statement “A sari is the skirt that Scottish men wear” is rated as more true when it is read twice versus only once. On a six-point scale, the participants’ truth ratings increased by half a point when the known falsehoods were repeated. The statements were still rated as false, but participants were much less certain, rating the statements as “possibly false” rather than closer to “probably false.”</a:t>
            </a:r>
            <a:endParaRPr lang="en-US" dirty="0"/>
          </a:p>
          <a:p>
            <a:endParaRPr lang="en-US" dirty="0"/>
          </a:p>
          <a:p>
            <a:endParaRPr lang="en-US" dirty="0"/>
          </a:p>
          <a:p>
            <a:pPr marL="0" indent="0">
              <a:buNone/>
            </a:pPr>
            <a:r>
              <a:rPr lang="en-US" sz="1800" b="1" dirty="0"/>
              <a:t>Henkel &amp; Mattson (2011)</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baseline="0" dirty="0"/>
              <a:t>[click] </a:t>
            </a:r>
            <a:endParaRPr lang="en-US" baseline="0" dirty="0"/>
          </a:p>
          <a:p>
            <a:pPr marL="171450" indent="-171450">
              <a:buFont typeface="Arial" panose="020B0604020202020204" pitchFamily="34" charset="0"/>
              <a:buChar char="•"/>
            </a:pPr>
            <a:r>
              <a:rPr lang="en-US" dirty="0"/>
              <a:t>People still likely to remember false info</a:t>
            </a:r>
          </a:p>
          <a:p>
            <a:pPr marL="171450" indent="-171450">
              <a:buFont typeface="Arial" panose="020B0604020202020204" pitchFamily="34" charset="0"/>
              <a:buChar char="•"/>
            </a:pPr>
            <a:r>
              <a:rPr lang="en-US" dirty="0"/>
              <a:t>Also likely to forget info is false</a:t>
            </a:r>
          </a:p>
          <a:p>
            <a:endParaRPr lang="en-US" dirty="0"/>
          </a:p>
          <a:p>
            <a:r>
              <a:rPr lang="en-US" sz="1200" kern="1200" dirty="0">
                <a:solidFill>
                  <a:schemeClr val="tx1"/>
                </a:solidFill>
                <a:effectLst/>
                <a:latin typeface="+mn-lt"/>
                <a:ea typeface="+mn-ea"/>
                <a:cs typeface="+mn-cs"/>
              </a:rPr>
              <a:t>People tend to remember false information, but forget that it was labeled as false. A 2011 study gave participants statements from sources described as either “reliable” or “unreliable.” Two weeks later, the participants were asked to rate the truth of several statements – the reliable and unreliable statements from before, and new statements as well. They tended to rate the repeated statements as more true, even if they were originally labeled as unreliable.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Thanks</a:t>
            </a:r>
            <a:r>
              <a:rPr lang="en-US" sz="1200" kern="1200" baseline="0" dirty="0">
                <a:solidFill>
                  <a:schemeClr val="tx1"/>
                </a:solidFill>
                <a:effectLst/>
                <a:latin typeface="+mn-lt"/>
                <a:ea typeface="+mn-ea"/>
                <a:cs typeface="+mn-cs"/>
              </a:rPr>
              <a:t> to rapid sharing online media people get their information from, your generation is probably most at risk of falling prey to the availability heuristic.</a:t>
            </a:r>
          </a:p>
          <a:p>
            <a:endParaRPr lang="en-US" sz="1200" kern="1200" dirty="0">
              <a:solidFill>
                <a:schemeClr val="tx1"/>
              </a:solidFill>
              <a:effectLst/>
              <a:latin typeface="+mn-lt"/>
              <a:ea typeface="+mn-ea"/>
              <a:cs typeface="+mn-cs"/>
            </a:endParaRPr>
          </a:p>
          <a:p>
            <a:r>
              <a:rPr lang="en-US" sz="1200" b="1" u="sng" kern="1200" dirty="0">
                <a:solidFill>
                  <a:schemeClr val="tx1"/>
                </a:solidFill>
                <a:effectLst/>
                <a:latin typeface="+mn-lt"/>
                <a:ea typeface="+mn-ea"/>
                <a:cs typeface="+mn-cs"/>
              </a:rPr>
              <a:t>SOLUTION</a:t>
            </a:r>
            <a:r>
              <a:rPr lang="en-US" sz="1200" b="1" kern="1200" dirty="0">
                <a:solidFill>
                  <a:schemeClr val="tx1"/>
                </a:solidFill>
                <a:effectLst/>
                <a:latin typeface="+mn-lt"/>
                <a:ea typeface="+mn-ea"/>
                <a:cs typeface="+mn-cs"/>
              </a:rPr>
              <a:t>:</a:t>
            </a:r>
          </a:p>
          <a:p>
            <a:r>
              <a:rPr lang="en-US" sz="1200" b="1" kern="1200" dirty="0">
                <a:solidFill>
                  <a:schemeClr val="tx1"/>
                </a:solidFill>
                <a:effectLst/>
                <a:latin typeface="+mn-lt"/>
                <a:ea typeface="+mn-ea"/>
                <a:cs typeface="+mn-cs"/>
              </a:rPr>
              <a:t>A true solution would</a:t>
            </a:r>
            <a:r>
              <a:rPr lang="en-US" sz="1200" b="1" kern="1200" baseline="0" dirty="0">
                <a:solidFill>
                  <a:schemeClr val="tx1"/>
                </a:solidFill>
                <a:effectLst/>
                <a:latin typeface="+mn-lt"/>
                <a:ea typeface="+mn-ea"/>
                <a:cs typeface="+mn-cs"/>
              </a:rPr>
              <a:t> be to</a:t>
            </a:r>
            <a:r>
              <a:rPr lang="en-US" sz="1200" b="1" kern="1200" dirty="0">
                <a:solidFill>
                  <a:schemeClr val="tx1"/>
                </a:solidFill>
                <a:effectLst/>
                <a:latin typeface="+mn-lt"/>
                <a:ea typeface="+mn-ea"/>
                <a:cs typeface="+mn-cs"/>
              </a:rPr>
              <a:t> somehow limit the spread of these inaccurate or false claims, preventing people from seeing them in the first place. A first step that each of us can take is to check our sources and not share unreliable articles on social media, even if they affirm our beliefs.</a:t>
            </a:r>
            <a:endParaRPr lang="en-US" b="1" dirty="0"/>
          </a:p>
        </p:txBody>
      </p:sp>
      <p:sp>
        <p:nvSpPr>
          <p:cNvPr id="4" name="Slide Number Placeholder 3"/>
          <p:cNvSpPr>
            <a:spLocks noGrp="1"/>
          </p:cNvSpPr>
          <p:nvPr>
            <p:ph type="sldNum" sz="quarter" idx="10"/>
          </p:nvPr>
        </p:nvSpPr>
        <p:spPr/>
        <p:txBody>
          <a:bodyPr/>
          <a:lstStyle/>
          <a:p>
            <a:fld id="{8933E188-4A39-409C-A250-3A1200BCC36E}" type="slidenum">
              <a:rPr lang="en-US" smtClean="0"/>
              <a:t>8</a:t>
            </a:fld>
            <a:endParaRPr lang="en-US"/>
          </a:p>
        </p:txBody>
      </p:sp>
    </p:spTree>
    <p:extLst>
      <p:ext uri="{BB962C8B-B14F-4D97-AF65-F5344CB8AC3E}">
        <p14:creationId xmlns:p14="http://schemas.microsoft.com/office/powerpoint/2010/main" val="855387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Click </a:t>
            </a:r>
          </a:p>
          <a:p>
            <a:r>
              <a:rPr lang="en-US" sz="1200" dirty="0"/>
              <a:t>Past info (LTM)</a:t>
            </a:r>
          </a:p>
          <a:p>
            <a:pPr marL="457200" indent="-457200">
              <a:buFont typeface="Arial" panose="020B0604020202020204" pitchFamily="34" charset="0"/>
              <a:buChar char="•"/>
            </a:pPr>
            <a:r>
              <a:rPr lang="en-US" sz="1200" i="1" dirty="0"/>
              <a:t>Time of mem. – farther more decay of memory! Reconstruction issue…contaminate memory!</a:t>
            </a:r>
          </a:p>
          <a:p>
            <a:endParaRPr lang="en-US" dirty="0"/>
          </a:p>
          <a:p>
            <a:r>
              <a:rPr lang="en-US" b="1" dirty="0"/>
              <a:t>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Present info (WM)</a:t>
            </a:r>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Schemas</a:t>
            </a:r>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p>
          <a:p>
            <a:r>
              <a:rPr lang="en-US" sz="1200" dirty="0"/>
              <a:t>Source monitoring</a:t>
            </a:r>
          </a:p>
          <a:p>
            <a:pPr marL="457200" indent="-457200">
              <a:buFont typeface="Arial" panose="020B0604020202020204" pitchFamily="34" charset="0"/>
              <a:buChar char="•"/>
            </a:pPr>
            <a:r>
              <a:rPr lang="en-US" sz="1200" i="1" dirty="0"/>
              <a:t>Misinformation – especially if information seems plausible</a:t>
            </a:r>
          </a:p>
          <a:p>
            <a:pPr marL="457200" indent="-457200">
              <a:buFont typeface="Arial" panose="020B0604020202020204" pitchFamily="34" charset="0"/>
              <a:buChar char="•"/>
            </a:pPr>
            <a:r>
              <a:rPr lang="en-US" sz="1200" i="1" dirty="0"/>
              <a:t>Retroactive </a:t>
            </a:r>
            <a:r>
              <a:rPr lang="en-US" sz="1200" i="1" dirty="0" err="1"/>
              <a:t>Interf</a:t>
            </a:r>
            <a:r>
              <a:rPr lang="en-US" sz="1200" i="1" dirty="0"/>
              <a:t>. – overwriting knowledge that you had, or introducing</a:t>
            </a:r>
            <a:r>
              <a:rPr lang="en-US" sz="1200" i="1" baseline="0" dirty="0"/>
              <a:t> knowledge you did not have</a:t>
            </a:r>
            <a:endParaRPr lang="en-US" sz="12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Own ethnicity bias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Context – encoding specificity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p>
          <a:p>
            <a:r>
              <a:rPr lang="en-US" sz="1200" dirty="0"/>
              <a:t>Emotions</a:t>
            </a:r>
          </a:p>
          <a:p>
            <a:pPr marL="457200" indent="-457200">
              <a:buFont typeface="Arial" panose="020B0604020202020204" pitchFamily="34" charset="0"/>
              <a:buChar char="•"/>
            </a:pPr>
            <a:r>
              <a:rPr lang="en-US" sz="1200" i="1" dirty="0"/>
              <a:t>e.g., Stress – reduces accuracy of mem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Social pressure</a:t>
            </a:r>
            <a:r>
              <a:rPr lang="en-US" sz="1200" b="1" baseline="0" dirty="0"/>
              <a:t> – more accurate when allowed to report in own words</a:t>
            </a:r>
            <a:r>
              <a:rPr lang="en-US" sz="1200" b="0" baseline="0" dirty="0"/>
              <a:t> and say “I don’t know”</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baseline="0" dirty="0"/>
              <a:t>Encouragement makes people feel more confident in their memories….</a:t>
            </a:r>
            <a:r>
              <a:rPr lang="en-US" sz="1200" b="0" i="0" baseline="0" dirty="0"/>
              <a:t>juries and officers believe more “confident” witnesses!</a:t>
            </a:r>
            <a:endParaRPr lang="en-US" sz="1200" b="1" i="0" baseline="0" dirty="0"/>
          </a:p>
        </p:txBody>
      </p:sp>
      <p:sp>
        <p:nvSpPr>
          <p:cNvPr id="4" name="Slide Number Placeholder 3"/>
          <p:cNvSpPr>
            <a:spLocks noGrp="1"/>
          </p:cNvSpPr>
          <p:nvPr>
            <p:ph type="sldNum" sz="quarter" idx="10"/>
          </p:nvPr>
        </p:nvSpPr>
        <p:spPr/>
        <p:txBody>
          <a:bodyPr/>
          <a:lstStyle/>
          <a:p>
            <a:fld id="{DA780B50-6757-4538-83BC-CA16F4D34721}" type="slidenum">
              <a:rPr lang="en-US" smtClean="0"/>
              <a:t>9</a:t>
            </a:fld>
            <a:endParaRPr lang="en-US"/>
          </a:p>
        </p:txBody>
      </p:sp>
    </p:spTree>
    <p:extLst>
      <p:ext uri="{BB962C8B-B14F-4D97-AF65-F5344CB8AC3E}">
        <p14:creationId xmlns:p14="http://schemas.microsoft.com/office/powerpoint/2010/main" val="13714355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b="1" dirty="0"/>
              <a:t>click</a:t>
            </a:r>
            <a:r>
              <a:rPr lang="en-US" b="1" baseline="0" dirty="0"/>
              <a:t> </a:t>
            </a:r>
            <a:r>
              <a:rPr lang="en-US" dirty="0"/>
              <a:t>LTM is complex, fluid, &amp; adaptive</a:t>
            </a:r>
          </a:p>
          <a:p>
            <a:r>
              <a:rPr lang="en-US" dirty="0"/>
              <a:t> </a:t>
            </a:r>
            <a:r>
              <a:rPr lang="en-US" b="1" dirty="0"/>
              <a:t>click</a:t>
            </a:r>
            <a:r>
              <a:rPr lang="en-US" b="1" baseline="0" dirty="0"/>
              <a:t> </a:t>
            </a:r>
            <a:r>
              <a:rPr lang="en-US" dirty="0"/>
              <a:t> Two step process: Encoding &amp; Retrieval</a:t>
            </a:r>
          </a:p>
          <a:p>
            <a:pPr lvl="1"/>
            <a:r>
              <a:rPr lang="en-US" dirty="0"/>
              <a:t> Each affected by different factors</a:t>
            </a:r>
          </a:p>
          <a:p>
            <a:r>
              <a:rPr lang="en-US" dirty="0"/>
              <a:t> </a:t>
            </a:r>
            <a:r>
              <a:rPr lang="en-US" b="1" dirty="0"/>
              <a:t>click</a:t>
            </a:r>
            <a:r>
              <a:rPr lang="en-US" b="1" baseline="0" dirty="0"/>
              <a:t> </a:t>
            </a:r>
            <a:r>
              <a:rPr lang="en-US" dirty="0"/>
              <a:t> Different types of memories for different things</a:t>
            </a:r>
          </a:p>
          <a:p>
            <a:r>
              <a:rPr lang="en-US" dirty="0"/>
              <a:t> </a:t>
            </a:r>
            <a:r>
              <a:rPr lang="en-US" b="1" dirty="0"/>
              <a:t>click</a:t>
            </a:r>
            <a:r>
              <a:rPr lang="en-US" b="1" baseline="0" dirty="0"/>
              <a:t> </a:t>
            </a:r>
            <a:r>
              <a:rPr lang="en-US" dirty="0"/>
              <a:t> Memories are susceptible to many distortions</a:t>
            </a:r>
          </a:p>
          <a:p>
            <a:r>
              <a:rPr lang="en-US" dirty="0"/>
              <a:t> </a:t>
            </a:r>
            <a:r>
              <a:rPr lang="en-US" b="1" dirty="0"/>
              <a:t>click</a:t>
            </a:r>
            <a:r>
              <a:rPr lang="en-US" b="1" baseline="0" dirty="0"/>
              <a:t> </a:t>
            </a:r>
            <a:r>
              <a:rPr lang="en-US" dirty="0"/>
              <a:t>Emotion &amp; context can affect retrieval</a:t>
            </a:r>
          </a:p>
          <a:p>
            <a:endParaRPr lang="en-US" dirty="0"/>
          </a:p>
          <a:p>
            <a:r>
              <a:rPr lang="en-US" b="1" dirty="0"/>
              <a:t>Final memory</a:t>
            </a:r>
            <a:r>
              <a:rPr lang="en-US" b="1" baseline="0" dirty="0"/>
              <a:t> demo here</a:t>
            </a:r>
            <a:endParaRPr lang="en-US" b="1" dirty="0"/>
          </a:p>
        </p:txBody>
      </p:sp>
      <p:sp>
        <p:nvSpPr>
          <p:cNvPr id="4" name="Slide Number Placeholder 3"/>
          <p:cNvSpPr>
            <a:spLocks noGrp="1"/>
          </p:cNvSpPr>
          <p:nvPr>
            <p:ph type="sldNum" sz="quarter" idx="10"/>
          </p:nvPr>
        </p:nvSpPr>
        <p:spPr/>
        <p:txBody>
          <a:bodyPr/>
          <a:lstStyle/>
          <a:p>
            <a:fld id="{DA780B50-6757-4538-83BC-CA16F4D34721}" type="slidenum">
              <a:rPr lang="en-US" smtClean="0"/>
              <a:t>10</a:t>
            </a:fld>
            <a:endParaRPr lang="en-US"/>
          </a:p>
        </p:txBody>
      </p:sp>
    </p:spTree>
    <p:extLst>
      <p:ext uri="{BB962C8B-B14F-4D97-AF65-F5344CB8AC3E}">
        <p14:creationId xmlns:p14="http://schemas.microsoft.com/office/powerpoint/2010/main" val="33321434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 groups define mnemonics &amp; apply them to randomly assigned class material</a:t>
            </a:r>
          </a:p>
        </p:txBody>
      </p:sp>
      <p:sp>
        <p:nvSpPr>
          <p:cNvPr id="4" name="Slide Number Placeholder 3"/>
          <p:cNvSpPr>
            <a:spLocks noGrp="1"/>
          </p:cNvSpPr>
          <p:nvPr>
            <p:ph type="sldNum" sz="quarter" idx="5"/>
          </p:nvPr>
        </p:nvSpPr>
        <p:spPr/>
        <p:txBody>
          <a:bodyPr/>
          <a:lstStyle/>
          <a:p>
            <a:fld id="{292A2F67-ADFD-45B7-AA10-7E3A97589E41}" type="slidenum">
              <a:rPr lang="en-US" smtClean="0"/>
              <a:t>13</a:t>
            </a:fld>
            <a:endParaRPr lang="en-US"/>
          </a:p>
        </p:txBody>
      </p:sp>
    </p:spTree>
    <p:extLst>
      <p:ext uri="{BB962C8B-B14F-4D97-AF65-F5344CB8AC3E}">
        <p14:creationId xmlns:p14="http://schemas.microsoft.com/office/powerpoint/2010/main" val="5355402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b="1" dirty="0"/>
              <a:t>Keyword Method</a:t>
            </a:r>
          </a:p>
          <a:p>
            <a:pPr lvl="1"/>
            <a:r>
              <a:rPr lang="en-US" dirty="0"/>
              <a:t>Vocabulary learning or names</a:t>
            </a:r>
          </a:p>
          <a:p>
            <a:pPr lvl="1"/>
            <a:r>
              <a:rPr lang="en-US" dirty="0"/>
              <a:t> Link </a:t>
            </a:r>
            <a:r>
              <a:rPr lang="en-US" i="1" dirty="0"/>
              <a:t>similar</a:t>
            </a:r>
            <a:r>
              <a:rPr lang="en-US" dirty="0"/>
              <a:t> </a:t>
            </a:r>
            <a:r>
              <a:rPr lang="en-US" i="1" dirty="0"/>
              <a:t>sounding</a:t>
            </a:r>
            <a:r>
              <a:rPr lang="en-US" dirty="0"/>
              <a:t> keyword to new word</a:t>
            </a:r>
          </a:p>
          <a:p>
            <a:pPr lvl="1"/>
            <a:endParaRPr lang="en-US" sz="9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2A2F67-ADFD-45B7-AA10-7E3A97589E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04995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dirty="0"/>
              <a:t> Create semantic order</a:t>
            </a:r>
          </a:p>
          <a:p>
            <a:r>
              <a:rPr lang="en-US" sz="900" b="1" dirty="0"/>
              <a:t>Click </a:t>
            </a:r>
            <a:r>
              <a:rPr lang="en-US" sz="900" dirty="0"/>
              <a:t> </a:t>
            </a:r>
            <a:r>
              <a:rPr lang="en-US" sz="900" b="1" dirty="0"/>
              <a:t>Hierarchy Technique</a:t>
            </a:r>
            <a:endParaRPr lang="en-US" sz="900" dirty="0"/>
          </a:p>
          <a:p>
            <a:pPr lvl="1"/>
            <a:r>
              <a:rPr lang="en-US" sz="900" dirty="0"/>
              <a:t>Arrange info into meaningful classes</a:t>
            </a:r>
          </a:p>
          <a:p>
            <a:pPr lvl="1"/>
            <a:r>
              <a:rPr lang="en-US" sz="900" b="1" dirty="0"/>
              <a:t>Click </a:t>
            </a:r>
            <a:r>
              <a:rPr lang="en-US" sz="900" dirty="0"/>
              <a:t> Move from general to specific cases</a:t>
            </a:r>
          </a:p>
          <a:p>
            <a:pPr marL="457200" lvl="1" indent="0">
              <a:buNone/>
            </a:pPr>
            <a:endParaRPr lang="en-US" sz="900" dirty="0"/>
          </a:p>
          <a:p>
            <a:pPr>
              <a:buFont typeface="Wingdings" panose="05000000000000000000" pitchFamily="2" charset="2"/>
              <a:buChar char="Ø"/>
            </a:pPr>
            <a:r>
              <a:rPr lang="en-US" sz="900" b="1" dirty="0"/>
              <a:t>Click </a:t>
            </a:r>
            <a:r>
              <a:rPr lang="en-US" sz="900" dirty="0"/>
              <a:t> Outlines</a:t>
            </a:r>
          </a:p>
          <a:p>
            <a:pPr>
              <a:buFont typeface="Wingdings" panose="05000000000000000000" pitchFamily="2" charset="2"/>
              <a:buChar char="Ø"/>
            </a:pPr>
            <a:r>
              <a:rPr lang="en-US" sz="900" dirty="0"/>
              <a:t> Concept maps</a:t>
            </a:r>
          </a:p>
          <a:p>
            <a:pPr lvl="1">
              <a:buFont typeface="Wingdings" panose="05000000000000000000" pitchFamily="2" charset="2"/>
              <a:buChar char="§"/>
            </a:pPr>
            <a:r>
              <a:rPr lang="en-US" sz="900" dirty="0"/>
              <a:t>Connect ideas</a:t>
            </a:r>
          </a:p>
          <a:p>
            <a:br>
              <a:rPr lang="en-US" sz="900" b="1" dirty="0"/>
            </a:br>
            <a:endParaRPr lang="en-US" sz="900" b="1"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2A2F67-ADFD-45B7-AA10-7E3A97589E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29977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a:t>Q: why does it work? What memory concepts can you think</a:t>
            </a:r>
            <a:r>
              <a:rPr lang="en-US" b="1" baseline="0" dirty="0"/>
              <a:t> of that makes this reorganization effective?</a:t>
            </a:r>
          </a:p>
          <a:p>
            <a:pPr lvl="0"/>
            <a:endParaRPr lang="en-US" b="1" baseline="0" dirty="0"/>
          </a:p>
          <a:p>
            <a:pPr lvl="0"/>
            <a:r>
              <a:rPr lang="en-US" b="1" dirty="0"/>
              <a:t>click</a:t>
            </a:r>
            <a:r>
              <a:rPr lang="en-US" dirty="0"/>
              <a:t> Letters are cues</a:t>
            </a:r>
          </a:p>
          <a:p>
            <a:pPr lvl="0"/>
            <a:r>
              <a:rPr lang="en-US" b="1" dirty="0"/>
              <a:t>click</a:t>
            </a:r>
            <a:r>
              <a:rPr lang="en-US" dirty="0"/>
              <a:t> Info is Chunked</a:t>
            </a:r>
          </a:p>
          <a:p>
            <a:pPr lvl="0"/>
            <a:r>
              <a:rPr lang="en-US" b="1" dirty="0"/>
              <a:t>click</a:t>
            </a:r>
            <a:r>
              <a:rPr lang="en-US" dirty="0"/>
              <a:t> Distinctiveness</a:t>
            </a:r>
          </a:p>
          <a:p>
            <a:pPr lvl="0"/>
            <a:r>
              <a:rPr lang="en-US" b="1" dirty="0"/>
              <a:t>click</a:t>
            </a:r>
            <a:r>
              <a:rPr lang="en-US" dirty="0"/>
              <a:t> Deeper semantic</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2A2F67-ADFD-45B7-AA10-7E3A97589E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4925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dirty="0"/>
              <a:t> Consider all the strategies we’ve discussed</a:t>
            </a:r>
          </a:p>
          <a:p>
            <a:r>
              <a:rPr lang="en-US" sz="900" dirty="0"/>
              <a:t> What do you currently do?</a:t>
            </a:r>
          </a:p>
          <a:p>
            <a:r>
              <a:rPr lang="en-US" sz="900" dirty="0"/>
              <a:t> Implement two or three methods into your studying!</a:t>
            </a:r>
          </a:p>
          <a:p>
            <a:pPr marL="449730" lvl="1" indent="0">
              <a:buFont typeface="Arial" panose="020B0604020202020204" pitchFamily="34" charset="0"/>
              <a:buNone/>
            </a:pPr>
            <a:r>
              <a:rPr lang="en-US" sz="900" b="1" dirty="0"/>
              <a:t>click</a:t>
            </a:r>
          </a:p>
          <a:p>
            <a:pPr marL="906930" lvl="1" indent="-457200">
              <a:buFont typeface="+mj-lt"/>
              <a:buAutoNum type="arabicPeriod"/>
            </a:pPr>
            <a:r>
              <a:rPr lang="en-US" sz="900" dirty="0"/>
              <a:t>Recite info you learn in class</a:t>
            </a:r>
          </a:p>
          <a:p>
            <a:pPr marL="906930" lvl="1" indent="-457200">
              <a:buFont typeface="+mj-lt"/>
              <a:buAutoNum type="arabicPeriod"/>
            </a:pPr>
            <a:r>
              <a:rPr lang="en-US" sz="900" dirty="0"/>
              <a:t>Use mnemonics</a:t>
            </a:r>
          </a:p>
          <a:p>
            <a:pPr marL="906930" lvl="1" indent="-457200">
              <a:buFont typeface="+mj-lt"/>
              <a:buAutoNum type="arabicPeriod"/>
            </a:pPr>
            <a:r>
              <a:rPr lang="en-US" sz="900" dirty="0"/>
              <a:t>Practice one hour a day</a:t>
            </a:r>
          </a:p>
          <a:p>
            <a:pPr marL="906930" lvl="1" indent="-457200">
              <a:buFont typeface="+mj-lt"/>
              <a:buAutoNum type="arabicPeriod"/>
            </a:pPr>
            <a:r>
              <a:rPr lang="en-US" sz="900" dirty="0"/>
              <a:t>Make and take your own practice test</a:t>
            </a:r>
          </a:p>
          <a:p>
            <a:endParaRPr lang="en-US" sz="9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92A2F67-ADFD-45B7-AA10-7E3A97589E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43243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63DD1E8-F736-48CC-927A-EC94764101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32800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a:t>
            </a:r>
            <a:r>
              <a:rPr lang="en-US" b="0" dirty="0"/>
              <a:t>concept</a:t>
            </a:r>
          </a:p>
          <a:p>
            <a:endParaRPr lang="en-US" b="1" dirty="0"/>
          </a:p>
          <a:p>
            <a:r>
              <a:rPr lang="en-US" b="1" dirty="0"/>
              <a:t>Click </a:t>
            </a:r>
            <a:r>
              <a:rPr lang="en-US" b="0" dirty="0"/>
              <a:t>category</a:t>
            </a:r>
          </a:p>
          <a:p>
            <a:endParaRPr lang="en-US" b="1" dirty="0"/>
          </a:p>
          <a:p>
            <a:r>
              <a:rPr lang="en-US" b="1" dirty="0"/>
              <a:t>Click</a:t>
            </a:r>
            <a:r>
              <a:rPr lang="en-US" b="1" baseline="0" dirty="0"/>
              <a:t> </a:t>
            </a:r>
            <a:r>
              <a:rPr lang="en-US" b="0" baseline="0" dirty="0" err="1"/>
              <a:t>obj</a:t>
            </a:r>
            <a:r>
              <a:rPr lang="en-US" b="0" baseline="0" dirty="0"/>
              <a:t> in category</a:t>
            </a:r>
          </a:p>
          <a:p>
            <a:endParaRPr lang="en-US" b="1" baseline="0" dirty="0"/>
          </a:p>
          <a:p>
            <a:r>
              <a:rPr lang="en-US" b="1" baseline="0" dirty="0"/>
              <a:t>Click </a:t>
            </a:r>
            <a:r>
              <a:rPr lang="en-US" b="0" baseline="0" dirty="0"/>
              <a:t>elements</a:t>
            </a:r>
            <a:endParaRPr lang="en-US" b="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63DD1E8-F736-48CC-927A-EC94764101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78137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typical member represent category</a:t>
            </a:r>
          </a:p>
          <a:p>
            <a:pPr lvl="1"/>
            <a:r>
              <a:rPr lang="en-US" i="1" dirty="0"/>
              <a:t>Concept – mental rep of category</a:t>
            </a:r>
          </a:p>
          <a:p>
            <a:r>
              <a:rPr lang="en-US" dirty="0"/>
              <a:t>Resemblance </a:t>
            </a:r>
            <a:r>
              <a:rPr lang="en-US" b="1" dirty="0"/>
              <a:t>of</a:t>
            </a:r>
            <a:r>
              <a:rPr lang="en-US" b="1" baseline="0" dirty="0"/>
              <a:t> new items to prototypes </a:t>
            </a:r>
            <a:r>
              <a:rPr lang="en-US" dirty="0">
                <a:sym typeface="Wingdings" panose="05000000000000000000" pitchFamily="2" charset="2"/>
              </a:rPr>
              <a:t> determines</a:t>
            </a:r>
            <a:r>
              <a:rPr lang="en-US" baseline="0" dirty="0">
                <a:sym typeface="Wingdings" panose="05000000000000000000" pitchFamily="2" charset="2"/>
              </a:rPr>
              <a:t> </a:t>
            </a:r>
            <a:r>
              <a:rPr lang="en-US" dirty="0"/>
              <a:t>new membership</a:t>
            </a:r>
          </a:p>
          <a:p>
            <a:r>
              <a:rPr lang="en-US" dirty="0"/>
              <a:t>Members &amp; attributes are graded; </a:t>
            </a:r>
            <a:r>
              <a:rPr lang="en-US" b="1" dirty="0" err="1"/>
              <a:t>prototypicality</a:t>
            </a:r>
            <a:endParaRPr lang="en-US" dirty="0"/>
          </a:p>
          <a:p>
            <a:r>
              <a:rPr lang="en-US" dirty="0"/>
              <a:t>No one </a:t>
            </a:r>
            <a:r>
              <a:rPr lang="en-US" i="1" dirty="0"/>
              <a:t>single</a:t>
            </a:r>
            <a:r>
              <a:rPr lang="en-US" dirty="0"/>
              <a:t> attribute in common; </a:t>
            </a:r>
            <a:r>
              <a:rPr lang="en-US" b="1" dirty="0"/>
              <a:t>but each member shares at least one attribute with</a:t>
            </a:r>
            <a:r>
              <a:rPr lang="en-US" b="1" baseline="0" dirty="0"/>
              <a:t> another</a:t>
            </a:r>
            <a:endParaRPr lang="en-US" dirty="0"/>
          </a:p>
          <a:p>
            <a:r>
              <a:rPr lang="en-US" dirty="0"/>
              <a:t>No clear boundaries</a:t>
            </a:r>
            <a:r>
              <a:rPr lang="en-US" baseline="0" dirty="0"/>
              <a:t> </a:t>
            </a:r>
            <a:r>
              <a:rPr lang="en-US" b="1" baseline="0" dirty="0"/>
              <a:t>as to what does or does not belong</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63DD1E8-F736-48CC-927A-EC94764101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78849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 examples of members in a category</a:t>
            </a:r>
          </a:p>
          <a:p>
            <a:r>
              <a:rPr lang="en-US" dirty="0"/>
              <a:t>Compare new items to “</a:t>
            </a:r>
            <a:r>
              <a:rPr lang="en-US" i="1" dirty="0"/>
              <a:t>all”</a:t>
            </a:r>
            <a:r>
              <a:rPr lang="en-US" dirty="0"/>
              <a:t> stored members</a:t>
            </a:r>
          </a:p>
          <a:p>
            <a:endParaRPr lang="en-US" dirty="0"/>
          </a:p>
          <a:p>
            <a:r>
              <a:rPr lang="en-US" b="1" dirty="0"/>
              <a:t>Click</a:t>
            </a:r>
            <a:r>
              <a:rPr lang="en-US" b="1" baseline="0" dirty="0"/>
              <a:t> </a:t>
            </a:r>
            <a:r>
              <a:rPr lang="en-US" b="0" baseline="0" dirty="0"/>
              <a:t>exemplar</a:t>
            </a:r>
          </a:p>
          <a:p>
            <a:r>
              <a:rPr lang="en-US" b="1" baseline="0" dirty="0"/>
              <a:t>Click </a:t>
            </a:r>
            <a:r>
              <a:rPr lang="en-US" b="0" baseline="0" dirty="0"/>
              <a:t>concept</a:t>
            </a:r>
          </a:p>
          <a:p>
            <a:r>
              <a:rPr lang="en-US" b="1" baseline="0" dirty="0"/>
              <a:t>Click </a:t>
            </a:r>
            <a:r>
              <a:rPr lang="en-US" b="0" baseline="0" dirty="0"/>
              <a:t>new item</a:t>
            </a:r>
          </a:p>
          <a:p>
            <a:r>
              <a:rPr lang="en-US" b="1" baseline="0" dirty="0"/>
              <a:t>Click </a:t>
            </a:r>
            <a:r>
              <a:rPr lang="en-US" b="0" baseline="0" dirty="0"/>
              <a:t>compare</a:t>
            </a:r>
          </a:p>
          <a:p>
            <a:endParaRPr lang="en-US" b="0" baseline="0" dirty="0"/>
          </a:p>
          <a:p>
            <a:r>
              <a:rPr lang="en-US" b="0" baseline="0" dirty="0"/>
              <a:t>How we might learn new abstract categories</a:t>
            </a:r>
            <a:endParaRPr lang="en-US" b="0" dirty="0"/>
          </a:p>
        </p:txBody>
      </p:sp>
      <p:sp>
        <p:nvSpPr>
          <p:cNvPr id="4" name="Slide Number Placeholder 3"/>
          <p:cNvSpPr>
            <a:spLocks noGrp="1"/>
          </p:cNvSpPr>
          <p:nvPr>
            <p:ph type="sldNum" sz="quarter" idx="10"/>
          </p:nvPr>
        </p:nvSpPr>
        <p:spPr/>
        <p:txBody>
          <a:bodyPr/>
          <a:lstStyle/>
          <a:p>
            <a:fld id="{E63DD1E8-F736-48CC-927A-EC9476410169}" type="slidenum">
              <a:rPr lang="en-US" smtClean="0"/>
              <a:t>23</a:t>
            </a:fld>
            <a:endParaRPr lang="en-US"/>
          </a:p>
        </p:txBody>
      </p:sp>
    </p:spTree>
    <p:extLst>
      <p:ext uri="{BB962C8B-B14F-4D97-AF65-F5344CB8AC3E}">
        <p14:creationId xmlns:p14="http://schemas.microsoft.com/office/powerpoint/2010/main" val="9393802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Prototype</a:t>
            </a:r>
            <a:r>
              <a:rPr lang="en-US" b="1" baseline="0" dirty="0"/>
              <a:t> is like an averaging of the different attributes each member or element posses</a:t>
            </a:r>
          </a:p>
          <a:p>
            <a:endParaRPr lang="en-US" b="1" baseline="0" dirty="0"/>
          </a:p>
          <a:p>
            <a:r>
              <a:rPr lang="en-US" b="1" baseline="0" dirty="0"/>
              <a:t>Exemplar contains all the members, and you compare for similarity</a:t>
            </a:r>
          </a:p>
          <a:p>
            <a:endParaRPr lang="en-US" b="1" baseline="0" dirty="0"/>
          </a:p>
          <a:p>
            <a:r>
              <a:rPr lang="en-US" b="1" baseline="0" dirty="0"/>
              <a:t>Likely diff categories use diff strategies.</a:t>
            </a:r>
          </a:p>
          <a:p>
            <a:endParaRPr lang="en-US" b="1" baseline="0" dirty="0"/>
          </a:p>
          <a:p>
            <a:r>
              <a:rPr lang="en-US" b="1" baseline="0" dirty="0"/>
              <a:t>Both active?</a:t>
            </a:r>
            <a:endParaRPr lang="en-US" b="1"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63DD1E8-F736-48CC-927A-EC94764101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44064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Concepts = network of neural </a:t>
            </a:r>
            <a:r>
              <a:rPr lang="en-US" i="1" dirty="0"/>
              <a:t>activity</a:t>
            </a:r>
          </a:p>
          <a:p>
            <a:pPr lvl="1"/>
            <a:r>
              <a:rPr lang="en-US" dirty="0"/>
              <a:t>i.e., node + connections</a:t>
            </a:r>
          </a:p>
          <a:p>
            <a:pPr lvl="1"/>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63DD1E8-F736-48CC-927A-EC94764101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25390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Cue 1 &amp; 2, especially in unison, give rise to target information being retrieved</a:t>
            </a:r>
          </a:p>
          <a:p>
            <a:endParaRPr lang="en-US" dirty="0"/>
          </a:p>
          <a:p>
            <a:r>
              <a:rPr lang="en-US" dirty="0"/>
              <a:t>Cue 3 &amp; 4 give a familiar sense of the target but not enough to bring it to memory</a:t>
            </a:r>
          </a:p>
        </p:txBody>
      </p:sp>
      <p:sp>
        <p:nvSpPr>
          <p:cNvPr id="4" name="Slide Number Placeholder 3"/>
          <p:cNvSpPr>
            <a:spLocks noGrp="1"/>
          </p:cNvSpPr>
          <p:nvPr>
            <p:ph type="sldNum" sz="quarter" idx="5"/>
          </p:nvPr>
        </p:nvSpPr>
        <p:spPr/>
        <p:txBody>
          <a:bodyPr/>
          <a:lstStyle/>
          <a:p>
            <a:fld id="{E63DD1E8-F736-48CC-927A-EC9476410169}" type="slidenum">
              <a:rPr lang="en-US" smtClean="0"/>
              <a:t>26</a:t>
            </a:fld>
            <a:endParaRPr lang="en-US"/>
          </a:p>
        </p:txBody>
      </p:sp>
    </p:spTree>
    <p:extLst>
      <p:ext uri="{BB962C8B-B14F-4D97-AF65-F5344CB8AC3E}">
        <p14:creationId xmlns:p14="http://schemas.microsoft.com/office/powerpoint/2010/main" val="13818038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Book discusses</a:t>
            </a:r>
            <a:r>
              <a:rPr lang="en-US" b="0" dirty="0"/>
              <a:t>: </a:t>
            </a:r>
            <a:r>
              <a:rPr lang="en-US" b="0" dirty="0" err="1"/>
              <a:t>Osterhout</a:t>
            </a:r>
            <a:r>
              <a:rPr lang="en-US" b="0" dirty="0"/>
              <a:t> et</a:t>
            </a:r>
            <a:r>
              <a:rPr lang="en-US" b="0" baseline="0" dirty="0"/>
              <a:t> al (1997)</a:t>
            </a:r>
          </a:p>
          <a:p>
            <a:endParaRPr lang="en-US" b="0" baseline="0" dirty="0"/>
          </a:p>
          <a:p>
            <a:r>
              <a:rPr lang="en-US" b="0" baseline="0" dirty="0"/>
              <a:t>study looking at processing sentences that had stereotypical and non stereotypical sentences.</a:t>
            </a:r>
          </a:p>
          <a:p>
            <a:r>
              <a:rPr lang="en-US" b="0" baseline="0" dirty="0"/>
              <a:t>EG: 	</a:t>
            </a:r>
            <a:r>
              <a:rPr lang="en-US" b="1" baseline="0" dirty="0"/>
              <a:t>click </a:t>
            </a:r>
            <a:r>
              <a:rPr lang="en-US" b="0" baseline="0" dirty="0"/>
              <a:t>The nurse prepared [himself / herself] for the operation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EG: 	</a:t>
            </a:r>
            <a:r>
              <a:rPr lang="en-US" b="1" baseline="0" dirty="0"/>
              <a:t>click </a:t>
            </a:r>
            <a:r>
              <a:rPr lang="en-US" b="0" baseline="0" dirty="0"/>
              <a:t>The Doctor prepared [himself / herself] for the operation</a:t>
            </a:r>
            <a:endParaRPr lang="en-US" b="1" dirty="0"/>
          </a:p>
          <a:p>
            <a:endParaRPr lang="en-US" b="1" dirty="0"/>
          </a:p>
          <a:p>
            <a:r>
              <a:rPr lang="en-US" b="1" dirty="0"/>
              <a:t>Compared it to neuro behavior when reading</a:t>
            </a:r>
            <a:r>
              <a:rPr lang="en-US" b="1" baseline="0" dirty="0"/>
              <a:t> pronoun matched or mismatched sentences</a:t>
            </a: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t>The [</a:t>
            </a:r>
            <a:r>
              <a:rPr lang="en-US" sz="1200" i="1" dirty="0">
                <a:solidFill>
                  <a:srgbClr val="C00000"/>
                </a:solidFill>
              </a:rPr>
              <a:t>man</a:t>
            </a:r>
            <a:r>
              <a:rPr lang="en-US" sz="1200" i="1" dirty="0"/>
              <a:t> / </a:t>
            </a:r>
            <a:r>
              <a:rPr lang="en-US" sz="1200" i="1" dirty="0">
                <a:solidFill>
                  <a:schemeClr val="accent6"/>
                </a:solidFill>
              </a:rPr>
              <a:t>woman</a:t>
            </a:r>
            <a:r>
              <a:rPr lang="en-US" sz="1200" i="1" dirty="0"/>
              <a:t>] prepared [</a:t>
            </a:r>
            <a:r>
              <a:rPr lang="en-US" sz="1200" i="1" dirty="0">
                <a:solidFill>
                  <a:srgbClr val="C00000"/>
                </a:solidFill>
              </a:rPr>
              <a:t>himself</a:t>
            </a:r>
            <a:r>
              <a:rPr lang="en-US" sz="1200" i="1" dirty="0"/>
              <a:t> / </a:t>
            </a:r>
            <a:r>
              <a:rPr lang="en-US" sz="1200" i="1" dirty="0">
                <a:solidFill>
                  <a:srgbClr val="0070C0"/>
                </a:solidFill>
              </a:rPr>
              <a:t>herself</a:t>
            </a:r>
            <a:r>
              <a:rPr lang="en-US" sz="1200" i="1" dirty="0"/>
              <a:t>] for the interview</a:t>
            </a:r>
          </a:p>
          <a:p>
            <a:endParaRPr lang="en-US" b="1" dirty="0"/>
          </a:p>
          <a:p>
            <a:r>
              <a:rPr lang="en-US" b="1" dirty="0"/>
              <a:t>Click</a:t>
            </a:r>
          </a:p>
          <a:p>
            <a:r>
              <a:rPr lang="en-US" b="1" dirty="0"/>
              <a:t>parietal &amp; central midlines (other areas</a:t>
            </a:r>
            <a:r>
              <a:rPr lang="en-US" b="1" baseline="0" dirty="0"/>
              <a:t> also measured)</a:t>
            </a:r>
          </a:p>
          <a:p>
            <a:endParaRPr lang="en-US" b="1" dirty="0"/>
          </a:p>
          <a:p>
            <a:r>
              <a:rPr lang="en-US" b="1" dirty="0"/>
              <a:t>Used ERP to</a:t>
            </a:r>
            <a:r>
              <a:rPr lang="en-US" b="1" baseline="0" dirty="0"/>
              <a:t> see differences in electrical activity in the brain. </a:t>
            </a:r>
          </a:p>
          <a:p>
            <a:r>
              <a:rPr lang="en-US" b="1" baseline="0" dirty="0"/>
              <a:t>Black line – </a:t>
            </a:r>
            <a:r>
              <a:rPr lang="en-US" b="0" baseline="0" dirty="0"/>
              <a:t>no mismatch between man/doctor – himself; nurse/woman – herself (no surprise)</a:t>
            </a:r>
          </a:p>
          <a:p>
            <a:r>
              <a:rPr lang="en-US" b="1" baseline="0" dirty="0"/>
              <a:t>Blue line</a:t>
            </a:r>
            <a:r>
              <a:rPr lang="en-US" b="0" baseline="0" dirty="0"/>
              <a:t> – mismatch: man – herself; woman – himself</a:t>
            </a:r>
          </a:p>
          <a:p>
            <a:r>
              <a:rPr lang="en-US" b="1" baseline="0" dirty="0"/>
              <a:t>Purple line</a:t>
            </a:r>
            <a:r>
              <a:rPr lang="en-US" b="0" baseline="0" dirty="0"/>
              <a:t> – mismatch: doctor – herself; nurse - himself</a:t>
            </a:r>
            <a:endParaRPr lang="en-US" b="1" baseline="0" dirty="0"/>
          </a:p>
          <a:p>
            <a:endParaRPr lang="en-US" b="1" dirty="0"/>
          </a:p>
          <a:p>
            <a:r>
              <a:rPr lang="en-US" b="1" dirty="0"/>
              <a:t>Click Recent 2009 paper</a:t>
            </a:r>
            <a:r>
              <a:rPr lang="en-US" b="1" baseline="0" dirty="0"/>
              <a:t> </a:t>
            </a:r>
            <a:r>
              <a:rPr lang="en-US" b="1" baseline="0" dirty="0">
                <a:sym typeface="Wingdings" panose="05000000000000000000" pitchFamily="2" charset="2"/>
              </a:rPr>
              <a:t> </a:t>
            </a:r>
            <a:r>
              <a:rPr lang="en-US" b="0" baseline="0" dirty="0">
                <a:sym typeface="Wingdings" panose="05000000000000000000" pitchFamily="2" charset="2"/>
              </a:rPr>
              <a:t> same results</a:t>
            </a:r>
            <a:endParaRPr lang="en-US" b="1" dirty="0"/>
          </a:p>
        </p:txBody>
      </p:sp>
      <p:sp>
        <p:nvSpPr>
          <p:cNvPr id="4" name="Slide Number Placeholder 3"/>
          <p:cNvSpPr>
            <a:spLocks noGrp="1"/>
          </p:cNvSpPr>
          <p:nvPr>
            <p:ph type="sldNum" sz="quarter" idx="10"/>
          </p:nvPr>
        </p:nvSpPr>
        <p:spPr/>
        <p:txBody>
          <a:bodyPr/>
          <a:lstStyle/>
          <a:p>
            <a:fld id="{E63DD1E8-F736-48CC-927A-EC9476410169}" type="slidenum">
              <a:rPr lang="en-US" smtClean="0"/>
              <a:t>28</a:t>
            </a:fld>
            <a:endParaRPr lang="en-US"/>
          </a:p>
        </p:txBody>
      </p:sp>
    </p:spTree>
    <p:extLst>
      <p:ext uri="{BB962C8B-B14F-4D97-AF65-F5344CB8AC3E}">
        <p14:creationId xmlns:p14="http://schemas.microsoft.com/office/powerpoint/2010/main" val="41263717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006755-9D18-4CEA-9B9B-91785AA39A5C}"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F8F661-851E-4333-829E-CA8A4DD47B7C}" type="slidenum">
              <a:rPr lang="en-US" smtClean="0"/>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4940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006755-9D18-4CEA-9B9B-91785AA39A5C}"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F8F661-851E-4333-829E-CA8A4DD47B7C}" type="slidenum">
              <a:rPr lang="en-US" smtClean="0"/>
              <a:t>‹#›</a:t>
            </a:fld>
            <a:endParaRPr lang="en-US"/>
          </a:p>
        </p:txBody>
      </p:sp>
    </p:spTree>
    <p:extLst>
      <p:ext uri="{BB962C8B-B14F-4D97-AF65-F5344CB8AC3E}">
        <p14:creationId xmlns:p14="http://schemas.microsoft.com/office/powerpoint/2010/main" val="890687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006755-9D18-4CEA-9B9B-91785AA39A5C}"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F8F661-851E-4333-829E-CA8A4DD47B7C}"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266985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006755-9D18-4CEA-9B9B-91785AA39A5C}"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F8F661-851E-4333-829E-CA8A4DD47B7C}" type="slidenum">
              <a:rPr lang="en-US" smtClean="0"/>
              <a:t>‹#›</a:t>
            </a:fld>
            <a:endParaRPr lang="en-US"/>
          </a:p>
        </p:txBody>
      </p:sp>
    </p:spTree>
    <p:extLst>
      <p:ext uri="{BB962C8B-B14F-4D97-AF65-F5344CB8AC3E}">
        <p14:creationId xmlns:p14="http://schemas.microsoft.com/office/powerpoint/2010/main" val="3799957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006755-9D18-4CEA-9B9B-91785AA39A5C}" type="datetimeFigureOut">
              <a:rPr lang="en-US" smtClean="0"/>
              <a:t>11/6/2019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F8F661-851E-4333-829E-CA8A4DD47B7C}"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4651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4006755-9D18-4CEA-9B9B-91785AA39A5C}" type="datetimeFigureOut">
              <a:rPr lang="en-US" smtClean="0"/>
              <a:t>11/6/2019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F8F661-851E-4333-829E-CA8A4DD47B7C}" type="slidenum">
              <a:rPr lang="en-US" smtClean="0"/>
              <a:t>‹#›</a:t>
            </a:fld>
            <a:endParaRPr lang="en-US"/>
          </a:p>
        </p:txBody>
      </p:sp>
    </p:spTree>
    <p:extLst>
      <p:ext uri="{BB962C8B-B14F-4D97-AF65-F5344CB8AC3E}">
        <p14:creationId xmlns:p14="http://schemas.microsoft.com/office/powerpoint/2010/main" val="1937777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006755-9D18-4CEA-9B9B-91785AA39A5C}" type="datetimeFigureOut">
              <a:rPr lang="en-US" smtClean="0"/>
              <a:t>11/6/2019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F8F661-851E-4333-829E-CA8A4DD47B7C}" type="slidenum">
              <a:rPr lang="en-US" smtClean="0"/>
              <a:t>‹#›</a:t>
            </a:fld>
            <a:endParaRPr lang="en-US"/>
          </a:p>
        </p:txBody>
      </p:sp>
    </p:spTree>
    <p:extLst>
      <p:ext uri="{BB962C8B-B14F-4D97-AF65-F5344CB8AC3E}">
        <p14:creationId xmlns:p14="http://schemas.microsoft.com/office/powerpoint/2010/main" val="2332281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006755-9D18-4CEA-9B9B-91785AA39A5C}"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F8F661-851E-4333-829E-CA8A4DD47B7C}"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2251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006755-9D18-4CEA-9B9B-91785AA39A5C}"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F8F661-851E-4333-829E-CA8A4DD47B7C}" type="slidenum">
              <a:rPr lang="en-US" smtClean="0"/>
              <a:t>‹#›</a:t>
            </a:fld>
            <a:endParaRPr lang="en-US"/>
          </a:p>
        </p:txBody>
      </p:sp>
    </p:spTree>
    <p:extLst>
      <p:ext uri="{BB962C8B-B14F-4D97-AF65-F5344CB8AC3E}">
        <p14:creationId xmlns:p14="http://schemas.microsoft.com/office/powerpoint/2010/main" val="18263089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006755-9D18-4CEA-9B9B-91785AA39A5C}"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F8F661-851E-4333-829E-CA8A4DD47B7C}" type="slidenum">
              <a:rPr lang="en-US" smtClean="0"/>
              <a:t>‹#›</a:t>
            </a:fld>
            <a:endParaRPr lang="en-US"/>
          </a:p>
        </p:txBody>
      </p:sp>
    </p:spTree>
    <p:extLst>
      <p:ext uri="{BB962C8B-B14F-4D97-AF65-F5344CB8AC3E}">
        <p14:creationId xmlns:p14="http://schemas.microsoft.com/office/powerpoint/2010/main" val="2581444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006755-9D18-4CEA-9B9B-91785AA39A5C}"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F8F661-851E-4333-829E-CA8A4DD47B7C}" type="slidenum">
              <a:rPr lang="en-US" smtClean="0"/>
              <a:t>‹#›</a:t>
            </a:fld>
            <a:endParaRPr lang="en-US"/>
          </a:p>
        </p:txBody>
      </p:sp>
    </p:spTree>
    <p:extLst>
      <p:ext uri="{BB962C8B-B14F-4D97-AF65-F5344CB8AC3E}">
        <p14:creationId xmlns:p14="http://schemas.microsoft.com/office/powerpoint/2010/main" val="6457581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2" name="Picture 2" descr="\\DROBO-FS\QuickDrops\JB\PPTX NG\Droplets\LightingOverlay.png"/>
          <p:cNvPicPr>
            <a:picLocks noChangeAspect="1" noChangeArrowheads="1"/>
          </p:cNvPicPr>
          <p:nvPr/>
        </p:nvPicPr>
        <p:blipFill>
          <a:blip r:embed="rId2">
            <a:alphaModFix amt="3000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66" name="Group 65"/>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67"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68"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9"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0"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71"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2"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3"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4"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5"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6"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7"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8"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9"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0"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1"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2"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3"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4"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5"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6"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7"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8"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9"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0"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1"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2"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3"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4"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5"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96"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7"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8"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9"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0"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1"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2"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3"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4"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5"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6"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7"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08"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9"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0"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1"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2"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3"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4"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5"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6"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7"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8"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9"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0"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900238" y="1122363"/>
            <a:ext cx="6593681"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900238" y="3602038"/>
            <a:ext cx="6593681"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5801052" y="5410202"/>
            <a:ext cx="2057400" cy="365125"/>
          </a:xfrm>
        </p:spPr>
        <p:txBody>
          <a:bodyPr/>
          <a:lstStyle/>
          <a:p>
            <a:fld id="{0A4FB7FF-6C8E-4FC1-BB78-3670AE836BE8}" type="datetimeFigureOut">
              <a:rPr lang="en-US" smtClean="0"/>
              <a:t>11/6/2019</a:t>
            </a:fld>
            <a:endParaRPr lang="en-US"/>
          </a:p>
        </p:txBody>
      </p:sp>
      <p:sp>
        <p:nvSpPr>
          <p:cNvPr id="5" name="Footer Placeholder 4"/>
          <p:cNvSpPr>
            <a:spLocks noGrp="1"/>
          </p:cNvSpPr>
          <p:nvPr>
            <p:ph type="ftr" sz="quarter" idx="11"/>
          </p:nvPr>
        </p:nvSpPr>
        <p:spPr>
          <a:xfrm>
            <a:off x="1900237" y="5410202"/>
            <a:ext cx="3843665" cy="365125"/>
          </a:xfrm>
        </p:spPr>
        <p:txBody>
          <a:bodyPr/>
          <a:lstStyle/>
          <a:p>
            <a:endParaRPr lang="en-US"/>
          </a:p>
        </p:txBody>
      </p:sp>
      <p:sp>
        <p:nvSpPr>
          <p:cNvPr id="6" name="Slide Number Placeholder 5"/>
          <p:cNvSpPr>
            <a:spLocks noGrp="1"/>
          </p:cNvSpPr>
          <p:nvPr>
            <p:ph type="sldNum" sz="quarter" idx="12"/>
          </p:nvPr>
        </p:nvSpPr>
        <p:spPr>
          <a:xfrm>
            <a:off x="7915603" y="5410200"/>
            <a:ext cx="578317" cy="365125"/>
          </a:xfrm>
        </p:spPr>
        <p:txBody>
          <a:bodyPr/>
          <a:lstStyle/>
          <a:p>
            <a:fld id="{5B59576E-531F-4D73-828B-00523C93C904}" type="slidenum">
              <a:rPr lang="en-US" smtClean="0"/>
              <a:t>‹#›</a:t>
            </a:fld>
            <a:endParaRPr lang="en-US"/>
          </a:p>
        </p:txBody>
      </p:sp>
    </p:spTree>
    <p:extLst>
      <p:ext uri="{BB962C8B-B14F-4D97-AF65-F5344CB8AC3E}">
        <p14:creationId xmlns:p14="http://schemas.microsoft.com/office/powerpoint/2010/main" val="40088401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7" name="Title 1"/>
          <p:cNvSpPr>
            <a:spLocks noGrp="1"/>
          </p:cNvSpPr>
          <p:nvPr>
            <p:ph type="title"/>
          </p:nvPr>
        </p:nvSpPr>
        <p:spPr>
          <a:xfrm>
            <a:off x="1226764" y="0"/>
            <a:ext cx="7142880" cy="1478570"/>
          </a:xfrm>
        </p:spPr>
        <p:txBody>
          <a:bodyPr/>
          <a:lstStyle/>
          <a:p>
            <a:r>
              <a:rPr lang="en-US"/>
              <a:t>Click to edit Master title style</a:t>
            </a:r>
            <a:endParaRPr lang="en-US" dirty="0"/>
          </a:p>
        </p:txBody>
      </p:sp>
      <p:sp>
        <p:nvSpPr>
          <p:cNvPr id="48" name="Content Placeholder 2"/>
          <p:cNvSpPr>
            <a:spLocks noGrp="1"/>
          </p:cNvSpPr>
          <p:nvPr>
            <p:ph idx="1"/>
          </p:nvPr>
        </p:nvSpPr>
        <p:spPr>
          <a:xfrm>
            <a:off x="856059" y="1478569"/>
            <a:ext cx="7513585" cy="4404705"/>
          </a:xfrm>
        </p:spPr>
        <p:txBody>
          <a:bodyPr/>
          <a:lstStyle>
            <a:lvl1pPr>
              <a:defRPr sz="3200"/>
            </a:lvl1pPr>
            <a:lvl2pPr marL="685800" indent="-228600">
              <a:buFont typeface="Courier New" panose="02070309020205020404" pitchFamily="49" charset="0"/>
              <a:buChar char="o"/>
              <a:defRPr sz="2800"/>
            </a:lvl2pPr>
            <a:lvl3pPr marL="1143000" indent="-228600">
              <a:buFont typeface="Wingdings" panose="05000000000000000000" pitchFamily="2" charset="2"/>
              <a:buChar char="§"/>
              <a:defRPr sz="2800"/>
            </a:lvl3pPr>
            <a:lvl4pPr>
              <a:defRPr sz="2800"/>
            </a:lvl4pPr>
            <a:lvl5pPr>
              <a:defRPr sz="2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9" name="Date Placeholder 3"/>
          <p:cNvSpPr>
            <a:spLocks noGrp="1"/>
          </p:cNvSpPr>
          <p:nvPr>
            <p:ph type="dt" sz="half" idx="10"/>
          </p:nvPr>
        </p:nvSpPr>
        <p:spPr>
          <a:xfrm>
            <a:off x="5592691" y="5883277"/>
            <a:ext cx="2057400" cy="365125"/>
          </a:xfrm>
        </p:spPr>
        <p:txBody>
          <a:bodyPr/>
          <a:lstStyle/>
          <a:p>
            <a:fld id="{0A4FB7FF-6C8E-4FC1-BB78-3670AE836BE8}" type="datetimeFigureOut">
              <a:rPr lang="en-US" smtClean="0"/>
              <a:t>11/6/2019</a:t>
            </a:fld>
            <a:endParaRPr lang="en-US"/>
          </a:p>
        </p:txBody>
      </p:sp>
      <p:sp>
        <p:nvSpPr>
          <p:cNvPr id="50" name="Footer Placeholder 4"/>
          <p:cNvSpPr>
            <a:spLocks noGrp="1"/>
          </p:cNvSpPr>
          <p:nvPr>
            <p:ph type="ftr" sz="quarter" idx="11"/>
          </p:nvPr>
        </p:nvSpPr>
        <p:spPr>
          <a:xfrm>
            <a:off x="856059" y="5883276"/>
            <a:ext cx="4679482" cy="365125"/>
          </a:xfrm>
        </p:spPr>
        <p:txBody>
          <a:bodyPr/>
          <a:lstStyle/>
          <a:p>
            <a:endParaRPr lang="en-US"/>
          </a:p>
        </p:txBody>
      </p:sp>
      <p:sp>
        <p:nvSpPr>
          <p:cNvPr id="51" name="Slide Number Placeholder 5"/>
          <p:cNvSpPr>
            <a:spLocks noGrp="1"/>
          </p:cNvSpPr>
          <p:nvPr>
            <p:ph type="sldNum" sz="quarter" idx="12"/>
          </p:nvPr>
        </p:nvSpPr>
        <p:spPr>
          <a:xfrm>
            <a:off x="7707241" y="5883275"/>
            <a:ext cx="578317" cy="365125"/>
          </a:xfrm>
        </p:spPr>
        <p:txBody>
          <a:bodyPr/>
          <a:lstStyle/>
          <a:p>
            <a:fld id="{5B59576E-531F-4D73-828B-00523C93C904}" type="slidenum">
              <a:rPr lang="en-US" smtClean="0"/>
              <a:t>‹#›</a:t>
            </a:fld>
            <a:endParaRPr lang="en-US"/>
          </a:p>
        </p:txBody>
      </p:sp>
    </p:spTree>
    <p:extLst>
      <p:ext uri="{BB962C8B-B14F-4D97-AF65-F5344CB8AC3E}">
        <p14:creationId xmlns:p14="http://schemas.microsoft.com/office/powerpoint/2010/main" val="30098863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6058" y="1419227"/>
            <a:ext cx="74295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856058" y="4424362"/>
            <a:ext cx="74295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A4FB7FF-6C8E-4FC1-BB78-3670AE836BE8}"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59576E-531F-4D73-828B-00523C93C904}" type="slidenum">
              <a:rPr lang="en-US" smtClean="0"/>
              <a:t>‹#›</a:t>
            </a:fld>
            <a:endParaRPr lang="en-US"/>
          </a:p>
        </p:txBody>
      </p:sp>
    </p:spTree>
    <p:extLst>
      <p:ext uri="{BB962C8B-B14F-4D97-AF65-F5344CB8AC3E}">
        <p14:creationId xmlns:p14="http://schemas.microsoft.com/office/powerpoint/2010/main" val="2361405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56058" y="2249486"/>
            <a:ext cx="3658792"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1" y="2249486"/>
            <a:ext cx="3656408"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A4FB7FF-6C8E-4FC1-BB78-3670AE836BE8}"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59576E-531F-4D73-828B-00523C93C904}" type="slidenum">
              <a:rPr lang="en-US" smtClean="0"/>
              <a:t>‹#›</a:t>
            </a:fld>
            <a:endParaRPr lang="en-US"/>
          </a:p>
        </p:txBody>
      </p:sp>
    </p:spTree>
    <p:extLst>
      <p:ext uri="{BB962C8B-B14F-4D97-AF65-F5344CB8AC3E}">
        <p14:creationId xmlns:p14="http://schemas.microsoft.com/office/powerpoint/2010/main" val="13258009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56058" y="619127"/>
            <a:ext cx="74295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78902" y="2249486"/>
            <a:ext cx="3435949"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56058" y="3073398"/>
            <a:ext cx="3658793"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1992" y="2249485"/>
            <a:ext cx="3433565"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3073398"/>
            <a:ext cx="3656408"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A4FB7FF-6C8E-4FC1-BB78-3670AE836BE8}" type="datetimeFigureOut">
              <a:rPr lang="en-US" smtClean="0"/>
              <a:t>11/6/2019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59576E-531F-4D73-828B-00523C93C904}" type="slidenum">
              <a:rPr lang="en-US" smtClean="0"/>
              <a:t>‹#›</a:t>
            </a:fld>
            <a:endParaRPr lang="en-US"/>
          </a:p>
        </p:txBody>
      </p:sp>
    </p:spTree>
    <p:extLst>
      <p:ext uri="{BB962C8B-B14F-4D97-AF65-F5344CB8AC3E}">
        <p14:creationId xmlns:p14="http://schemas.microsoft.com/office/powerpoint/2010/main" val="40577262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A4FB7FF-6C8E-4FC1-BB78-3670AE836BE8}" type="datetimeFigureOut">
              <a:rPr lang="en-US" smtClean="0"/>
              <a:t>11/6/2019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59576E-531F-4D73-828B-00523C93C904}" type="slidenum">
              <a:rPr lang="en-US" smtClean="0"/>
              <a:t>‹#›</a:t>
            </a:fld>
            <a:endParaRPr lang="en-US"/>
          </a:p>
        </p:txBody>
      </p:sp>
    </p:spTree>
    <p:extLst>
      <p:ext uri="{BB962C8B-B14F-4D97-AF65-F5344CB8AC3E}">
        <p14:creationId xmlns:p14="http://schemas.microsoft.com/office/powerpoint/2010/main" val="4114210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4FB7FF-6C8E-4FC1-BB78-3670AE836BE8}" type="datetimeFigureOut">
              <a:rPr lang="en-US" smtClean="0"/>
              <a:t>11/6/2019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59576E-531F-4D73-828B-00523C93C904}" type="slidenum">
              <a:rPr lang="en-US" smtClean="0"/>
              <a:t>‹#›</a:t>
            </a:fld>
            <a:endParaRPr lang="en-US"/>
          </a:p>
        </p:txBody>
      </p:sp>
    </p:spTree>
    <p:extLst>
      <p:ext uri="{BB962C8B-B14F-4D97-AF65-F5344CB8AC3E}">
        <p14:creationId xmlns:p14="http://schemas.microsoft.com/office/powerpoint/2010/main" val="40871021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029" y="609601"/>
            <a:ext cx="2892028"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67150" y="592666"/>
            <a:ext cx="4418407" cy="519853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0029" y="2249486"/>
            <a:ext cx="2892028"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A4FB7FF-6C8E-4FC1-BB78-3670AE836BE8}"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59576E-531F-4D73-828B-00523C93C904}" type="slidenum">
              <a:rPr lang="en-US" smtClean="0"/>
              <a:t>‹#›</a:t>
            </a:fld>
            <a:endParaRPr lang="en-US"/>
          </a:p>
        </p:txBody>
      </p:sp>
    </p:spTree>
    <p:extLst>
      <p:ext uri="{BB962C8B-B14F-4D97-AF65-F5344CB8AC3E}">
        <p14:creationId xmlns:p14="http://schemas.microsoft.com/office/powerpoint/2010/main" val="11186860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61" y="609600"/>
            <a:ext cx="3753962"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32866" y="609600"/>
            <a:ext cx="3452693" cy="5181602"/>
          </a:xfrm>
          <a:prstGeom prst="round2DiagRect">
            <a:avLst>
              <a:gd name="adj1" fmla="val 6074"/>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856059" y="2249486"/>
            <a:ext cx="3753964"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A4FB7FF-6C8E-4FC1-BB78-3670AE836BE8}"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59576E-531F-4D73-828B-00523C93C904}" type="slidenum">
              <a:rPr lang="en-US" smtClean="0"/>
              <a:t>‹#›</a:t>
            </a:fld>
            <a:endParaRPr lang="en-US"/>
          </a:p>
        </p:txBody>
      </p:sp>
    </p:spTree>
    <p:extLst>
      <p:ext uri="{BB962C8B-B14F-4D97-AF65-F5344CB8AC3E}">
        <p14:creationId xmlns:p14="http://schemas.microsoft.com/office/powerpoint/2010/main" val="23634615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58" y="4304665"/>
            <a:ext cx="7434266"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56058" y="606426"/>
            <a:ext cx="7434266" cy="3299778"/>
          </a:xfrm>
          <a:prstGeom prst="round2DiagRect">
            <a:avLst>
              <a:gd name="adj1" fmla="val 5101"/>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856024" y="5124020"/>
            <a:ext cx="7433144"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A4FB7FF-6C8E-4FC1-BB78-3670AE836BE8}"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59576E-531F-4D73-828B-00523C93C904}" type="slidenum">
              <a:rPr lang="en-US" smtClean="0"/>
              <a:t>‹#›</a:t>
            </a:fld>
            <a:endParaRPr lang="en-US"/>
          </a:p>
        </p:txBody>
      </p:sp>
    </p:spTree>
    <p:extLst>
      <p:ext uri="{BB962C8B-B14F-4D97-AF65-F5344CB8AC3E}">
        <p14:creationId xmlns:p14="http://schemas.microsoft.com/office/powerpoint/2010/main" val="18216753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93" y="609600"/>
            <a:ext cx="7429466"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856058" y="4419600"/>
            <a:ext cx="7428344"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A4FB7FF-6C8E-4FC1-BB78-3670AE836BE8}"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59576E-531F-4D73-828B-00523C93C904}" type="slidenum">
              <a:rPr lang="en-US" smtClean="0"/>
              <a:t>‹#›</a:t>
            </a:fld>
            <a:endParaRPr lang="en-US"/>
          </a:p>
        </p:txBody>
      </p:sp>
    </p:spTree>
    <p:extLst>
      <p:ext uri="{BB962C8B-B14F-4D97-AF65-F5344CB8AC3E}">
        <p14:creationId xmlns:p14="http://schemas.microsoft.com/office/powerpoint/2010/main" val="328739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856058" y="4309919"/>
            <a:ext cx="74295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A4FB7FF-6C8E-4FC1-BB78-3670AE836BE8}"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59576E-531F-4D73-828B-00523C93C904}" type="slidenum">
              <a:rPr lang="en-US" smtClean="0"/>
              <a:t>‹#›</a:t>
            </a:fld>
            <a:endParaRPr lang="en-US"/>
          </a:p>
        </p:txBody>
      </p:sp>
      <p:sp>
        <p:nvSpPr>
          <p:cNvPr id="52" name="TextBox 51"/>
          <p:cNvSpPr txBox="1"/>
          <p:nvPr/>
        </p:nvSpPr>
        <p:spPr>
          <a:xfrm>
            <a:off x="696579" y="718458"/>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53" name="TextBox 52"/>
          <p:cNvSpPr txBox="1"/>
          <p:nvPr/>
        </p:nvSpPr>
        <p:spPr>
          <a:xfrm>
            <a:off x="7817473" y="276497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Tree>
    <p:extLst>
      <p:ext uri="{BB962C8B-B14F-4D97-AF65-F5344CB8AC3E}">
        <p14:creationId xmlns:p14="http://schemas.microsoft.com/office/powerpoint/2010/main" val="23214187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058" y="2134042"/>
            <a:ext cx="74295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856023" y="4657655"/>
            <a:ext cx="7428379"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A4FB7FF-6C8E-4FC1-BB78-3670AE836BE8}"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59576E-531F-4D73-828B-00523C93C904}" type="slidenum">
              <a:rPr lang="en-US" smtClean="0"/>
              <a:t>‹#›</a:t>
            </a:fld>
            <a:endParaRPr lang="en-US"/>
          </a:p>
        </p:txBody>
      </p:sp>
    </p:spTree>
    <p:extLst>
      <p:ext uri="{BB962C8B-B14F-4D97-AF65-F5344CB8AC3E}">
        <p14:creationId xmlns:p14="http://schemas.microsoft.com/office/powerpoint/2010/main" val="14886221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56060" y="609600"/>
            <a:ext cx="7429499"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856058" y="2674463"/>
            <a:ext cx="2397674"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856059" y="3360263"/>
            <a:ext cx="2396432"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386075" y="2677635"/>
            <a:ext cx="2388289"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386075" y="3363435"/>
            <a:ext cx="238895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5889332" y="2674463"/>
            <a:ext cx="2396226"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5889332" y="3360263"/>
            <a:ext cx="2396226"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0A4FB7FF-6C8E-4FC1-BB78-3670AE836BE8}" type="datetimeFigureOut">
              <a:rPr lang="en-US" smtClean="0"/>
              <a:t>11/6/2019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59576E-531F-4D73-828B-00523C93C904}" type="slidenum">
              <a:rPr lang="en-US" smtClean="0"/>
              <a:t>‹#›</a:t>
            </a:fld>
            <a:endParaRPr lang="en-US"/>
          </a:p>
        </p:txBody>
      </p:sp>
    </p:spTree>
    <p:extLst>
      <p:ext uri="{BB962C8B-B14F-4D97-AF65-F5344CB8AC3E}">
        <p14:creationId xmlns:p14="http://schemas.microsoft.com/office/powerpoint/2010/main" val="22540818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56059" y="609600"/>
            <a:ext cx="74294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856060" y="4404596"/>
            <a:ext cx="239643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856060" y="2666998"/>
            <a:ext cx="239643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856060" y="4980859"/>
            <a:ext cx="239643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366790" y="4404596"/>
            <a:ext cx="24003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366790" y="2666998"/>
            <a:ext cx="2399205"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3365695" y="4980857"/>
            <a:ext cx="24003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5889426" y="4404595"/>
            <a:ext cx="2393056"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5889332" y="2666998"/>
            <a:ext cx="2396227"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5889332" y="4980855"/>
            <a:ext cx="2396226"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0A4FB7FF-6C8E-4FC1-BB78-3670AE836BE8}" type="datetimeFigureOut">
              <a:rPr lang="en-US" smtClean="0"/>
              <a:t>11/6/2019</a:t>
            </a:fld>
            <a:endParaRPr lang="en-US"/>
          </a:p>
        </p:txBody>
      </p:sp>
      <p:sp>
        <p:nvSpPr>
          <p:cNvPr id="4" name="Footer Placeholder 3"/>
          <p:cNvSpPr>
            <a:spLocks noGrp="1"/>
          </p:cNvSpPr>
          <p:nvPr>
            <p:ph type="ftr" sz="quarter" idx="11"/>
          </p:nvPr>
        </p:nvSpPr>
        <p:spPr/>
        <p:txBody>
          <a:bodyPr/>
          <a:lstStyle>
            <a:lvl1pPr>
              <a:defRPr cap="all" baseline="0"/>
            </a:lvl1pPr>
          </a:lstStyle>
          <a:p>
            <a:endParaRPr lang="en-US"/>
          </a:p>
        </p:txBody>
      </p:sp>
      <p:sp>
        <p:nvSpPr>
          <p:cNvPr id="5" name="Slide Number Placeholder 4"/>
          <p:cNvSpPr>
            <a:spLocks noGrp="1"/>
          </p:cNvSpPr>
          <p:nvPr>
            <p:ph type="sldNum" sz="quarter" idx="12"/>
          </p:nvPr>
        </p:nvSpPr>
        <p:spPr/>
        <p:txBody>
          <a:bodyPr/>
          <a:lstStyle/>
          <a:p>
            <a:fld id="{5B59576E-531F-4D73-828B-00523C93C904}" type="slidenum">
              <a:rPr lang="en-US" smtClean="0"/>
              <a:t>‹#›</a:t>
            </a:fld>
            <a:endParaRPr lang="en-US"/>
          </a:p>
        </p:txBody>
      </p:sp>
    </p:spTree>
    <p:extLst>
      <p:ext uri="{BB962C8B-B14F-4D97-AF65-F5344CB8AC3E}">
        <p14:creationId xmlns:p14="http://schemas.microsoft.com/office/powerpoint/2010/main" val="33026185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4FB7FF-6C8E-4FC1-BB78-3670AE836BE8}"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59576E-531F-4D73-828B-00523C93C904}" type="slidenum">
              <a:rPr lang="en-US" smtClean="0"/>
              <a:t>‹#›</a:t>
            </a:fld>
            <a:endParaRPr lang="en-US"/>
          </a:p>
        </p:txBody>
      </p:sp>
    </p:spTree>
    <p:extLst>
      <p:ext uri="{BB962C8B-B14F-4D97-AF65-F5344CB8AC3E}">
        <p14:creationId xmlns:p14="http://schemas.microsoft.com/office/powerpoint/2010/main" val="8920825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1" y="609600"/>
            <a:ext cx="1503758"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56057" y="609600"/>
            <a:ext cx="5811443"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4FB7FF-6C8E-4FC1-BB78-3670AE836BE8}"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59576E-531F-4D73-828B-00523C93C904}" type="slidenum">
              <a:rPr lang="en-US" smtClean="0"/>
              <a:t>‹#›</a:t>
            </a:fld>
            <a:endParaRPr lang="en-US"/>
          </a:p>
        </p:txBody>
      </p:sp>
    </p:spTree>
    <p:extLst>
      <p:ext uri="{BB962C8B-B14F-4D97-AF65-F5344CB8AC3E}">
        <p14:creationId xmlns:p14="http://schemas.microsoft.com/office/powerpoint/2010/main" val="28081976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9144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08831" y="1449146"/>
            <a:ext cx="7526338"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08831" y="5280847"/>
            <a:ext cx="7526338"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76E8C8-F425-4B79-81CE-9DACCE2EE9D4}"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1672C-7A7C-44A7-8C20-816AF966D3FD}" type="slidenum">
              <a:rPr lang="en-US" smtClean="0"/>
              <a:t>‹#›</a:t>
            </a:fld>
            <a:endParaRPr lang="en-US"/>
          </a:p>
        </p:txBody>
      </p:sp>
    </p:spTree>
    <p:extLst>
      <p:ext uri="{BB962C8B-B14F-4D97-AF65-F5344CB8AC3E}">
        <p14:creationId xmlns:p14="http://schemas.microsoft.com/office/powerpoint/2010/main" val="16450112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9144000" cy="1169773"/>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9997" y="0"/>
            <a:ext cx="7524003" cy="922638"/>
          </a:xfrm>
        </p:spPr>
        <p:txBody>
          <a:bodyPr/>
          <a:lstStyle/>
          <a:p>
            <a:r>
              <a:rPr lang="en-US"/>
              <a:t>Click to edit Master title style</a:t>
            </a:r>
            <a:endParaRPr lang="en-US" dirty="0"/>
          </a:p>
        </p:txBody>
      </p:sp>
      <p:sp>
        <p:nvSpPr>
          <p:cNvPr id="3" name="Content Placeholder 2"/>
          <p:cNvSpPr>
            <a:spLocks noGrp="1"/>
          </p:cNvSpPr>
          <p:nvPr>
            <p:ph idx="1"/>
          </p:nvPr>
        </p:nvSpPr>
        <p:spPr>
          <a:xfrm>
            <a:off x="809997" y="1295247"/>
            <a:ext cx="7524003" cy="4563550"/>
          </a:xfrm>
        </p:spPr>
        <p:txBody>
          <a:bodyPr anchor="t">
            <a:normAutofit/>
          </a:bodyPr>
          <a:lstStyle>
            <a:lvl1pPr marL="342900" indent="-342900">
              <a:buFont typeface="Wingdings" panose="05000000000000000000" pitchFamily="2" charset="2"/>
              <a:buChar char="q"/>
              <a:defRPr sz="3200"/>
            </a:lvl1pPr>
            <a:lvl2pPr>
              <a:defRPr sz="2800"/>
            </a:lvl2pPr>
            <a:lvl3pPr marL="1143000" indent="-228600">
              <a:buFont typeface="Arial" panose="020B0604020202020204" pitchFamily="34" charset="0"/>
              <a:buChar char="•"/>
              <a:defRPr sz="2800"/>
            </a:lvl3pPr>
            <a:lvl4pPr marL="1600200" indent="-228600">
              <a:buFont typeface="Wingdings 2" panose="05020102010507070707" pitchFamily="18" charset="2"/>
              <a:buChar char=""/>
              <a:defRPr sz="2600"/>
            </a:lvl4pPr>
            <a:lvl5pPr marL="2057400" indent="-228600">
              <a:buFont typeface="Times New Roman" panose="02020603050405020304" pitchFamily="18" charset="0"/>
              <a:buChar char="˗"/>
              <a:defRPr sz="2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876E8C8-F425-4B79-81CE-9DACCE2EE9D4}"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1672C-7A7C-44A7-8C20-816AF966D3FD}" type="slidenum">
              <a:rPr lang="en-US" smtClean="0"/>
              <a:t>‹#›</a:t>
            </a:fld>
            <a:endParaRPr lang="en-US"/>
          </a:p>
        </p:txBody>
      </p:sp>
    </p:spTree>
    <p:extLst>
      <p:ext uri="{BB962C8B-B14F-4D97-AF65-F5344CB8AC3E}">
        <p14:creationId xmlns:p14="http://schemas.microsoft.com/office/powerpoint/2010/main" val="25401834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0"/>
            <a:ext cx="9144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2951396"/>
            <a:ext cx="7526337"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04863" y="5281200"/>
            <a:ext cx="7526337"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76E8C8-F425-4B79-81CE-9DACCE2EE9D4}"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1672C-7A7C-44A7-8C20-816AF966D3FD}" type="slidenum">
              <a:rPr lang="en-US" smtClean="0"/>
              <a:t>‹#›</a:t>
            </a:fld>
            <a:endParaRPr lang="en-US"/>
          </a:p>
        </p:txBody>
      </p:sp>
    </p:spTree>
    <p:extLst>
      <p:ext uri="{BB962C8B-B14F-4D97-AF65-F5344CB8AC3E}">
        <p14:creationId xmlns:p14="http://schemas.microsoft.com/office/powerpoint/2010/main" val="4973515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Freeform 6"/>
          <p:cNvSpPr/>
          <p:nvPr/>
        </p:nvSpPr>
        <p:spPr bwMode="auto">
          <a:xfrm>
            <a:off x="0" y="0"/>
            <a:ext cx="9144000" cy="134276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78889" y="0"/>
            <a:ext cx="7524003" cy="970450"/>
          </a:xfrm>
        </p:spPr>
        <p:txBody>
          <a:bodyPr/>
          <a:lstStyle/>
          <a:p>
            <a:r>
              <a:rPr lang="en-US"/>
              <a:t>Click to edit Master title style</a:t>
            </a:r>
            <a:endParaRPr lang="en-US" dirty="0"/>
          </a:p>
        </p:txBody>
      </p:sp>
      <p:sp>
        <p:nvSpPr>
          <p:cNvPr id="4" name="Content Placeholder 3"/>
          <p:cNvSpPr>
            <a:spLocks noGrp="1"/>
          </p:cNvSpPr>
          <p:nvPr>
            <p:ph sz="half" idx="2"/>
          </p:nvPr>
        </p:nvSpPr>
        <p:spPr>
          <a:xfrm>
            <a:off x="4663280" y="1468242"/>
            <a:ext cx="3670720" cy="4573119"/>
          </a:xfrm>
        </p:spPr>
        <p:txBody>
          <a:bodyPr anchor="t">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4876E8C8-F425-4B79-81CE-9DACCE2EE9D4}"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D1672C-7A7C-44A7-8C20-816AF966D3FD}" type="slidenum">
              <a:rPr lang="en-US" smtClean="0"/>
              <a:t>‹#›</a:t>
            </a:fld>
            <a:endParaRPr lang="en-US"/>
          </a:p>
        </p:txBody>
      </p:sp>
      <p:sp>
        <p:nvSpPr>
          <p:cNvPr id="9" name="Content Placeholder 3"/>
          <p:cNvSpPr>
            <a:spLocks noGrp="1"/>
          </p:cNvSpPr>
          <p:nvPr>
            <p:ph sz="half" idx="13"/>
          </p:nvPr>
        </p:nvSpPr>
        <p:spPr>
          <a:xfrm>
            <a:off x="992559" y="1468242"/>
            <a:ext cx="3670720" cy="4573119"/>
          </a:xfrm>
        </p:spPr>
        <p:txBody>
          <a:bodyPr anchor="t">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441253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1" y="0"/>
            <a:ext cx="9144000" cy="1276865"/>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9997" y="12317"/>
            <a:ext cx="7524003"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09997" y="1375719"/>
            <a:ext cx="3670723" cy="983727"/>
          </a:xfrm>
        </p:spPr>
        <p:txBody>
          <a:bodyPr anchor="ctr">
            <a:noAutofit/>
          </a:bodyPr>
          <a:lstStyle>
            <a:lvl1pPr marL="0" indent="0" algn="ctr">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809997" y="2372497"/>
            <a:ext cx="3687391" cy="3668864"/>
          </a:xfrm>
        </p:spPr>
        <p:txBody>
          <a:bodyPr anchor="t">
            <a:noAutofit/>
          </a:bodyPr>
          <a:lstStyle>
            <a:lvl1pPr>
              <a:defRPr sz="2800"/>
            </a:lvl1pPr>
            <a:lvl2pPr>
              <a:defRPr sz="2800"/>
            </a:lvl2pPr>
            <a:lvl3pPr>
              <a:defRPr sz="28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63281" y="1402338"/>
            <a:ext cx="3670720" cy="957107"/>
          </a:xfrm>
        </p:spPr>
        <p:txBody>
          <a:bodyPr anchor="ctr">
            <a:noAutofit/>
          </a:bodyPr>
          <a:lstStyle>
            <a:lvl1pPr marL="0" indent="0" algn="ctr">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3281" y="2359446"/>
            <a:ext cx="3670720" cy="3681914"/>
          </a:xfrm>
        </p:spPr>
        <p:txBody>
          <a:bodyPr anchor="t">
            <a:noAutofit/>
          </a:bodyPr>
          <a:lstStyle>
            <a:lvl1pPr>
              <a:defRPr sz="2800"/>
            </a:lvl1pPr>
            <a:lvl2pPr>
              <a:defRPr sz="2800"/>
            </a:lvl2pPr>
            <a:lvl3pPr>
              <a:defRPr sz="28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4876E8C8-F425-4B79-81CE-9DACCE2EE9D4}" type="datetimeFigureOut">
              <a:rPr lang="en-US" smtClean="0"/>
              <a:t>11/6/2019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D1672C-7A7C-44A7-8C20-816AF966D3FD}" type="slidenum">
              <a:rPr lang="en-US" smtClean="0"/>
              <a:t>‹#›</a:t>
            </a:fld>
            <a:endParaRPr lang="en-US"/>
          </a:p>
        </p:txBody>
      </p:sp>
    </p:spTree>
    <p:extLst>
      <p:ext uri="{BB962C8B-B14F-4D97-AF65-F5344CB8AC3E}">
        <p14:creationId xmlns:p14="http://schemas.microsoft.com/office/powerpoint/2010/main" val="6518759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76E8C8-F425-4B79-81CE-9DACCE2EE9D4}" type="datetimeFigureOut">
              <a:rPr lang="en-US" smtClean="0"/>
              <a:t>11/6/2019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D1672C-7A7C-44A7-8C20-816AF966D3FD}" type="slidenum">
              <a:rPr lang="en-US" smtClean="0"/>
              <a:t>‹#›</a:t>
            </a:fld>
            <a:endParaRPr lang="en-US"/>
          </a:p>
        </p:txBody>
      </p:sp>
    </p:spTree>
    <p:extLst>
      <p:ext uri="{BB962C8B-B14F-4D97-AF65-F5344CB8AC3E}">
        <p14:creationId xmlns:p14="http://schemas.microsoft.com/office/powerpoint/2010/main" val="370507076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76E8C8-F425-4B79-81CE-9DACCE2EE9D4}" type="datetimeFigureOut">
              <a:rPr lang="en-US" smtClean="0"/>
              <a:t>11/6/2019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2D1672C-7A7C-44A7-8C20-816AF966D3FD}" type="slidenum">
              <a:rPr lang="en-US" smtClean="0"/>
              <a:t>‹#›</a:t>
            </a:fld>
            <a:endParaRPr lang="en-US"/>
          </a:p>
        </p:txBody>
      </p:sp>
    </p:spTree>
    <p:extLst>
      <p:ext uri="{BB962C8B-B14F-4D97-AF65-F5344CB8AC3E}">
        <p14:creationId xmlns:p14="http://schemas.microsoft.com/office/powerpoint/2010/main" val="21196524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804863" y="446086"/>
            <a:ext cx="2660650"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446088"/>
            <a:ext cx="2660650"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641724" y="446087"/>
            <a:ext cx="4689475" cy="54149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04863" y="2260737"/>
            <a:ext cx="2660650"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876E8C8-F425-4B79-81CE-9DACCE2EE9D4}"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D1672C-7A7C-44A7-8C20-816AF966D3FD}" type="slidenum">
              <a:rPr lang="en-US" smtClean="0"/>
              <a:t>‹#›</a:t>
            </a:fld>
            <a:endParaRPr lang="en-US"/>
          </a:p>
        </p:txBody>
      </p:sp>
    </p:spTree>
    <p:extLst>
      <p:ext uri="{BB962C8B-B14F-4D97-AF65-F5344CB8AC3E}">
        <p14:creationId xmlns:p14="http://schemas.microsoft.com/office/powerpoint/2010/main" val="11301720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9996" y="727521"/>
            <a:ext cx="350154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4573588" y="0"/>
            <a:ext cx="4570412"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09996" y="2344684"/>
            <a:ext cx="350154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2914357" y="6041361"/>
            <a:ext cx="732659" cy="365125"/>
          </a:xfrm>
        </p:spPr>
        <p:txBody>
          <a:bodyPr/>
          <a:lstStyle/>
          <a:p>
            <a:fld id="{4876E8C8-F425-4B79-81CE-9DACCE2EE9D4}" type="datetimeFigureOut">
              <a:rPr lang="en-US" smtClean="0"/>
              <a:t>11/6/2019</a:t>
            </a:fld>
            <a:endParaRPr lang="en-US"/>
          </a:p>
        </p:txBody>
      </p:sp>
      <p:sp>
        <p:nvSpPr>
          <p:cNvPr id="6" name="Footer Placeholder 5"/>
          <p:cNvSpPr>
            <a:spLocks noGrp="1"/>
          </p:cNvSpPr>
          <p:nvPr>
            <p:ph type="ftr" sz="quarter" idx="11"/>
          </p:nvPr>
        </p:nvSpPr>
        <p:spPr>
          <a:xfrm>
            <a:off x="442797" y="6041361"/>
            <a:ext cx="2471560" cy="365125"/>
          </a:xfrm>
        </p:spPr>
        <p:txBody>
          <a:bodyPr/>
          <a:lstStyle/>
          <a:p>
            <a:endParaRPr lang="en-US"/>
          </a:p>
        </p:txBody>
      </p:sp>
      <p:sp>
        <p:nvSpPr>
          <p:cNvPr id="7" name="Slide Number Placeholder 6"/>
          <p:cNvSpPr>
            <a:spLocks noGrp="1"/>
          </p:cNvSpPr>
          <p:nvPr>
            <p:ph type="sldNum" sz="quarter" idx="12"/>
          </p:nvPr>
        </p:nvSpPr>
        <p:spPr>
          <a:xfrm>
            <a:off x="3647017" y="5915887"/>
            <a:ext cx="796616" cy="490599"/>
          </a:xfrm>
        </p:spPr>
        <p:txBody>
          <a:bodyPr/>
          <a:lstStyle/>
          <a:p>
            <a:fld id="{32D1672C-7A7C-44A7-8C20-816AF966D3FD}" type="slidenum">
              <a:rPr lang="en-US" smtClean="0"/>
              <a:t>‹#›</a:t>
            </a:fld>
            <a:endParaRPr lang="en-US"/>
          </a:p>
        </p:txBody>
      </p:sp>
    </p:spTree>
    <p:extLst>
      <p:ext uri="{BB962C8B-B14F-4D97-AF65-F5344CB8AC3E}">
        <p14:creationId xmlns:p14="http://schemas.microsoft.com/office/powerpoint/2010/main" val="18054183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4863" y="4800600"/>
            <a:ext cx="7526337"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9144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04863" y="5367338"/>
            <a:ext cx="7526337"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876E8C8-F425-4B79-81CE-9DACCE2EE9D4}"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D1672C-7A7C-44A7-8C20-816AF966D3FD}" type="slidenum">
              <a:rPr lang="en-US" smtClean="0"/>
              <a:t>‹#›</a:t>
            </a:fld>
            <a:endParaRPr lang="en-US"/>
          </a:p>
        </p:txBody>
      </p:sp>
    </p:spTree>
    <p:extLst>
      <p:ext uri="{BB962C8B-B14F-4D97-AF65-F5344CB8AC3E}">
        <p14:creationId xmlns:p14="http://schemas.microsoft.com/office/powerpoint/2010/main" val="1618241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485107" y="1338479"/>
            <a:ext cx="4749312"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49573" y="1495525"/>
            <a:ext cx="442038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651226" y="4700702"/>
            <a:ext cx="4418727"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9" name="Text Placeholder 5"/>
          <p:cNvSpPr>
            <a:spLocks noGrp="1"/>
          </p:cNvSpPr>
          <p:nvPr>
            <p:ph type="body" sz="quarter" idx="16"/>
          </p:nvPr>
        </p:nvSpPr>
        <p:spPr>
          <a:xfrm>
            <a:off x="5398884" y="1338479"/>
            <a:ext cx="3302316" cy="4075464"/>
          </a:xfrm>
        </p:spPr>
        <p:txBody>
          <a:bodyPr anchor="t"/>
          <a:lstStyle>
            <a:lvl1pPr marL="0" indent="0">
              <a:buFontTx/>
              <a:buNone/>
              <a:defRPr/>
            </a:lvl1pPr>
          </a:lstStyle>
          <a:p>
            <a:pPr lvl="0"/>
            <a:r>
              <a:rPr lang="en-US"/>
              <a:t>Edit Master text styles</a:t>
            </a:r>
          </a:p>
        </p:txBody>
      </p:sp>
      <p:sp>
        <p:nvSpPr>
          <p:cNvPr id="4" name="Date Placeholder 3"/>
          <p:cNvSpPr>
            <a:spLocks noGrp="1"/>
          </p:cNvSpPr>
          <p:nvPr>
            <p:ph type="dt" sz="half" idx="10"/>
          </p:nvPr>
        </p:nvSpPr>
        <p:spPr/>
        <p:txBody>
          <a:bodyPr/>
          <a:lstStyle/>
          <a:p>
            <a:fld id="{4876E8C8-F425-4B79-81CE-9DACCE2EE9D4}"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1672C-7A7C-44A7-8C20-816AF966D3FD}" type="slidenum">
              <a:rPr lang="en-US" smtClean="0"/>
              <a:t>‹#›</a:t>
            </a:fld>
            <a:endParaRPr lang="en-US"/>
          </a:p>
        </p:txBody>
      </p:sp>
    </p:spTree>
    <p:extLst>
      <p:ext uri="{BB962C8B-B14F-4D97-AF65-F5344CB8AC3E}">
        <p14:creationId xmlns:p14="http://schemas.microsoft.com/office/powerpoint/2010/main" val="34504296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855663" y="2286585"/>
            <a:ext cx="3671336"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017816" y="2435956"/>
            <a:ext cx="328689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4616450" y="2286000"/>
            <a:ext cx="3671888" cy="2300288"/>
          </a:xfrm>
        </p:spPr>
        <p:txBody>
          <a:bodyPr anchor="t"/>
          <a:lstStyle>
            <a:lvl1pPr marL="0" indent="0">
              <a:buFontTx/>
              <a:buNone/>
              <a:defRPr/>
            </a:lvl1pPr>
          </a:lstStyle>
          <a:p>
            <a:pPr lvl="0"/>
            <a:r>
              <a:rPr lang="en-US"/>
              <a:t>Edit Master text styles</a:t>
            </a:r>
          </a:p>
        </p:txBody>
      </p:sp>
      <p:sp>
        <p:nvSpPr>
          <p:cNvPr id="2" name="Date Placeholder 1"/>
          <p:cNvSpPr>
            <a:spLocks noGrp="1"/>
          </p:cNvSpPr>
          <p:nvPr>
            <p:ph type="dt" sz="half" idx="10"/>
          </p:nvPr>
        </p:nvSpPr>
        <p:spPr/>
        <p:txBody>
          <a:bodyPr/>
          <a:lstStyle/>
          <a:p>
            <a:fld id="{4876E8C8-F425-4B79-81CE-9DACCE2EE9D4}" type="datetimeFigureOut">
              <a:rPr lang="en-US" smtClean="0"/>
              <a:t>11/6/2019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2D1672C-7A7C-44A7-8C20-816AF966D3FD}" type="slidenum">
              <a:rPr lang="en-US" smtClean="0"/>
              <a:t>‹#›</a:t>
            </a:fld>
            <a:endParaRPr lang="en-US"/>
          </a:p>
        </p:txBody>
      </p:sp>
    </p:spTree>
    <p:extLst>
      <p:ext uri="{BB962C8B-B14F-4D97-AF65-F5344CB8AC3E}">
        <p14:creationId xmlns:p14="http://schemas.microsoft.com/office/powerpoint/2010/main" val="35883716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76E8C8-F425-4B79-81CE-9DACCE2EE9D4}"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1672C-7A7C-44A7-8C20-816AF966D3FD}" type="slidenum">
              <a:rPr lang="en-US" smtClean="0"/>
              <a:t>‹#›</a:t>
            </a:fld>
            <a:endParaRPr lang="en-US"/>
          </a:p>
        </p:txBody>
      </p:sp>
    </p:spTree>
    <p:extLst>
      <p:ext uri="{BB962C8B-B14F-4D97-AF65-F5344CB8AC3E}">
        <p14:creationId xmlns:p14="http://schemas.microsoft.com/office/powerpoint/2010/main" val="14792144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5752238" y="446089"/>
            <a:ext cx="3391762"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9" name="AutoShape 4"/>
          <p:cNvSpPr>
            <a:spLocks noChangeAspect="1" noChangeArrowheads="1" noTextEdit="1"/>
          </p:cNvSpPr>
          <p:nvPr/>
        </p:nvSpPr>
        <p:spPr bwMode="auto">
          <a:xfrm>
            <a:off x="5233988" y="0"/>
            <a:ext cx="3910012"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 name="Vertical Title 1"/>
          <p:cNvSpPr>
            <a:spLocks noGrp="1"/>
          </p:cNvSpPr>
          <p:nvPr>
            <p:ph type="title" orient="vert"/>
          </p:nvPr>
        </p:nvSpPr>
        <p:spPr>
          <a:xfrm>
            <a:off x="6137655" y="586171"/>
            <a:ext cx="1701800"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04862" y="446089"/>
            <a:ext cx="4947376" cy="5414962"/>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76E8C8-F425-4B79-81CE-9DACCE2EE9D4}"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1672C-7A7C-44A7-8C20-816AF966D3FD}" type="slidenum">
              <a:rPr lang="en-US" smtClean="0"/>
              <a:t>‹#›</a:t>
            </a:fld>
            <a:endParaRPr lang="en-US"/>
          </a:p>
        </p:txBody>
      </p:sp>
    </p:spTree>
    <p:extLst>
      <p:ext uri="{BB962C8B-B14F-4D97-AF65-F5344CB8AC3E}">
        <p14:creationId xmlns:p14="http://schemas.microsoft.com/office/powerpoint/2010/main" val="356489742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8091" y="2397211"/>
            <a:ext cx="8240108" cy="399335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2" y="240957"/>
            <a:ext cx="7989752" cy="1504844"/>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2" y="1745801"/>
            <a:ext cx="7989752"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F314E150-6DB6-4164-9BD4-A29099807FBD}" type="datetimeFigureOut">
              <a:rPr lang="en-US" smtClean="0"/>
              <a:t>11/6/2019</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BA386B4E-59C4-4D28-98B9-CA82763B15AE}" type="slidenum">
              <a:rPr lang="en-US" smtClean="0"/>
              <a:t>‹#›</a:t>
            </a:fld>
            <a:endParaRPr lang="en-US"/>
          </a:p>
        </p:txBody>
      </p:sp>
    </p:spTree>
    <p:extLst>
      <p:ext uri="{BB962C8B-B14F-4D97-AF65-F5344CB8AC3E}">
        <p14:creationId xmlns:p14="http://schemas.microsoft.com/office/powerpoint/2010/main" val="39140170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8092" y="291094"/>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378842"/>
            <a:ext cx="7989752" cy="1083329"/>
          </a:xfrm>
        </p:spPr>
        <p:txBody>
          <a:bodyPr>
            <a:noAutofit/>
          </a:bodyPr>
          <a:lstStyle>
            <a:lvl1pPr>
              <a:defRPr sz="4000"/>
            </a:lvl1pPr>
          </a:lstStyle>
          <a:p>
            <a:r>
              <a:rPr lang="en-US" dirty="0"/>
              <a:t>Click to edit Master title style</a:t>
            </a:r>
          </a:p>
        </p:txBody>
      </p:sp>
      <p:sp>
        <p:nvSpPr>
          <p:cNvPr id="3" name="Content Placeholder 2"/>
          <p:cNvSpPr>
            <a:spLocks noGrp="1"/>
          </p:cNvSpPr>
          <p:nvPr>
            <p:ph idx="1"/>
          </p:nvPr>
        </p:nvSpPr>
        <p:spPr>
          <a:xfrm>
            <a:off x="581192" y="1637669"/>
            <a:ext cx="7989752" cy="4221129"/>
          </a:xfrm>
        </p:spPr>
        <p:txBody>
          <a:bodyPr anchor="t">
            <a:normAutofit/>
          </a:bodyPr>
          <a:lstStyle>
            <a:lvl1pPr>
              <a:spcBef>
                <a:spcPts val="0"/>
              </a:spcBef>
              <a:spcAft>
                <a:spcPts val="600"/>
              </a:spcAft>
              <a:defRPr sz="3200"/>
            </a:lvl1pPr>
            <a:lvl2pPr marL="630000" indent="-306000">
              <a:spcBef>
                <a:spcPts val="0"/>
              </a:spcBef>
              <a:spcAft>
                <a:spcPts val="600"/>
              </a:spcAft>
              <a:buFont typeface="Courier New" panose="02070309020205020404" pitchFamily="49" charset="0"/>
              <a:buChar char="o"/>
              <a:defRPr sz="3200"/>
            </a:lvl2pPr>
            <a:lvl3pPr marL="900000" indent="-270000">
              <a:spcBef>
                <a:spcPts val="0"/>
              </a:spcBef>
              <a:spcAft>
                <a:spcPts val="600"/>
              </a:spcAft>
              <a:buFont typeface="Arial" panose="020B0604020202020204" pitchFamily="34" charset="0"/>
              <a:buChar char="•"/>
              <a:defRPr sz="2800"/>
            </a:lvl3pPr>
            <a:lvl4pPr marL="1242000" indent="-234000">
              <a:spcBef>
                <a:spcPts val="0"/>
              </a:spcBef>
              <a:spcAft>
                <a:spcPts val="600"/>
              </a:spcAft>
              <a:buFont typeface="Courier New" panose="02070309020205020404" pitchFamily="49" charset="0"/>
              <a:buChar char="o"/>
              <a:defRPr sz="2800"/>
            </a:lvl4pPr>
            <a:lvl5pPr marL="1602000" indent="-234000">
              <a:spcBef>
                <a:spcPts val="0"/>
              </a:spcBef>
              <a:spcAft>
                <a:spcPts val="600"/>
              </a:spcAft>
              <a:buFont typeface="Arial" panose="020B0604020202020204" pitchFamily="34" charset="0"/>
              <a:buChar char="•"/>
              <a:defRPr sz="2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F314E150-6DB6-4164-9BD4-A29099807FBD}"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86B4E-59C4-4D28-98B9-CA82763B15AE}" type="slidenum">
              <a:rPr lang="en-US" smtClean="0"/>
              <a:t>‹#›</a:t>
            </a:fld>
            <a:endParaRPr lang="en-US"/>
          </a:p>
        </p:txBody>
      </p:sp>
    </p:spTree>
    <p:extLst>
      <p:ext uri="{BB962C8B-B14F-4D97-AF65-F5344CB8AC3E}">
        <p14:creationId xmlns:p14="http://schemas.microsoft.com/office/powerpoint/2010/main" val="29204979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52646" y="5141973"/>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36573"/>
            <a:ext cx="7989751" cy="1504844"/>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3" y="4541417"/>
            <a:ext cx="7989751"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F314E150-6DB6-4164-9BD4-A29099807FBD}" type="datetimeFigureOut">
              <a:rPr lang="en-US" smtClean="0"/>
              <a:t>11/6/2019</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BA386B4E-59C4-4D28-98B9-CA82763B15AE}" type="slidenum">
              <a:rPr lang="en-US" smtClean="0"/>
              <a:t>‹#›</a:t>
            </a:fld>
            <a:endParaRPr lang="en-US"/>
          </a:p>
        </p:txBody>
      </p:sp>
    </p:spTree>
    <p:extLst>
      <p:ext uri="{BB962C8B-B14F-4D97-AF65-F5344CB8AC3E}">
        <p14:creationId xmlns:p14="http://schemas.microsoft.com/office/powerpoint/2010/main" val="327678243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8092" y="250483"/>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338231"/>
            <a:ext cx="7989752" cy="1083329"/>
          </a:xfrm>
        </p:spPr>
        <p:txBody>
          <a:bodyPr>
            <a:noAutofit/>
          </a:bodyPr>
          <a:lstStyle>
            <a:lvl1pPr>
              <a:defRPr sz="4000"/>
            </a:lvl1pPr>
          </a:lstStyle>
          <a:p>
            <a:r>
              <a:rPr lang="en-US"/>
              <a:t>Click to edit Master title style</a:t>
            </a:r>
            <a:endParaRPr lang="en-US" dirty="0"/>
          </a:p>
        </p:txBody>
      </p:sp>
      <p:sp>
        <p:nvSpPr>
          <p:cNvPr id="3" name="Content Placeholder 2"/>
          <p:cNvSpPr>
            <a:spLocks noGrp="1"/>
          </p:cNvSpPr>
          <p:nvPr>
            <p:ph sz="half" idx="1"/>
          </p:nvPr>
        </p:nvSpPr>
        <p:spPr>
          <a:xfrm>
            <a:off x="581192" y="1597058"/>
            <a:ext cx="3899527" cy="4263992"/>
          </a:xfrm>
        </p:spPr>
        <p:txBody>
          <a:bodyPr anchor="t">
            <a:noAutofit/>
          </a:bodyPr>
          <a:lstStyle>
            <a:lvl1pPr>
              <a:defRPr sz="3200"/>
            </a:lvl1pPr>
            <a:lvl2pPr marL="630000" indent="-306000">
              <a:buFont typeface="Courier New" panose="02070309020205020404" pitchFamily="49" charset="0"/>
              <a:buChar char="o"/>
              <a:defRPr sz="3200"/>
            </a:lvl2pPr>
            <a:lvl3pPr marL="900000" indent="-270000">
              <a:buFont typeface="Arial" panose="020B0604020202020204" pitchFamily="34" charset="0"/>
              <a:buChar char="•"/>
              <a:defRPr sz="2800"/>
            </a:lvl3pPr>
            <a:lvl4pPr marL="1242000" indent="-234000">
              <a:buFont typeface="Courier New" panose="02070309020205020404" pitchFamily="49" charset="0"/>
              <a:buChar char="o"/>
              <a:defRPr sz="2800"/>
            </a:lvl4pPr>
            <a:lvl5pPr marL="1602000" indent="-234000">
              <a:buFont typeface="Arial" panose="020B0604020202020204" pitchFamily="34" charset="0"/>
              <a:buChar char="•"/>
              <a:defRPr sz="2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63282" y="1597059"/>
            <a:ext cx="3907662" cy="4263992"/>
          </a:xfrm>
        </p:spPr>
        <p:txBody>
          <a:bodyPr anchor="t">
            <a:noAutofit/>
          </a:bodyPr>
          <a:lstStyle>
            <a:lvl1pPr>
              <a:defRPr sz="3200"/>
            </a:lvl1pPr>
            <a:lvl2pPr marL="630000" indent="-306000">
              <a:buFont typeface="Courier New" panose="02070309020205020404" pitchFamily="49" charset="0"/>
              <a:buChar char="o"/>
              <a:defRPr sz="3200"/>
            </a:lvl2pPr>
            <a:lvl3pPr marL="900000" indent="-270000">
              <a:buFont typeface="Arial" panose="020B0604020202020204" pitchFamily="34" charset="0"/>
              <a:buChar char="•"/>
              <a:defRPr sz="2800"/>
            </a:lvl3pPr>
            <a:lvl4pPr marL="1242000" indent="-234000">
              <a:buFont typeface="Courier New" panose="02070309020205020404" pitchFamily="49" charset="0"/>
              <a:buChar char="o"/>
              <a:defRPr sz="2800"/>
            </a:lvl4pPr>
            <a:lvl5pPr marL="1602000" indent="-234000">
              <a:buFont typeface="Arial" panose="020B0604020202020204" pitchFamily="34" charset="0"/>
              <a:buChar char="•"/>
              <a:defRPr sz="2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F314E150-6DB6-4164-9BD4-A29099807FBD}"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386B4E-59C4-4D28-98B9-CA82763B15AE}" type="slidenum">
              <a:rPr lang="en-US" smtClean="0"/>
              <a:t>‹#›</a:t>
            </a:fld>
            <a:endParaRPr lang="en-US"/>
          </a:p>
        </p:txBody>
      </p:sp>
    </p:spTree>
    <p:extLst>
      <p:ext uri="{BB962C8B-B14F-4D97-AF65-F5344CB8AC3E}">
        <p14:creationId xmlns:p14="http://schemas.microsoft.com/office/powerpoint/2010/main" val="39728308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a:spLocks noChangeAspect="1"/>
          </p:cNvSpPr>
          <p:nvPr/>
        </p:nvSpPr>
        <p:spPr>
          <a:xfrm>
            <a:off x="448092" y="241691"/>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329439"/>
            <a:ext cx="7989752" cy="1083329"/>
          </a:xfrm>
        </p:spPr>
        <p:txBody>
          <a:bodyPr>
            <a:no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448092" y="1588266"/>
            <a:ext cx="4032627" cy="576262"/>
          </a:xfrm>
        </p:spPr>
        <p:txBody>
          <a:bodyPr anchor="b">
            <a:noAutofit/>
          </a:bodyPr>
          <a:lstStyle>
            <a:lvl1pPr marL="0" indent="0">
              <a:buNone/>
              <a:defRPr sz="3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81192" y="2252277"/>
            <a:ext cx="3899527" cy="3608774"/>
          </a:xfrm>
        </p:spPr>
        <p:txBody>
          <a:bodyPr anchor="t">
            <a:noAutofit/>
          </a:bodyPr>
          <a:lstStyle>
            <a:lvl1pPr>
              <a:defRPr sz="3200"/>
            </a:lvl1pPr>
            <a:lvl2pPr marL="630000" indent="-306000">
              <a:buFont typeface="Courier New" panose="02070309020205020404" pitchFamily="49" charset="0"/>
              <a:buChar char="o"/>
              <a:defRPr sz="2800"/>
            </a:lvl2pPr>
            <a:lvl3pPr marL="900000" indent="-270000">
              <a:buFont typeface="Arial" panose="020B0604020202020204" pitchFamily="34" charset="0"/>
              <a:buChar char="•"/>
              <a:defRPr sz="2800"/>
            </a:lvl3pPr>
            <a:lvl4pPr marL="1242000" indent="-234000">
              <a:buFont typeface="Courier New" panose="02070309020205020404" pitchFamily="49" charset="0"/>
              <a:buChar char="o"/>
              <a:defRPr sz="2800"/>
            </a:lvl4pPr>
            <a:lvl5pPr marL="1602000" indent="-234000">
              <a:buFont typeface="Arial" panose="020B0604020202020204" pitchFamily="34" charset="0"/>
              <a:buChar char="•"/>
              <a:defRPr sz="2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43" y="1588266"/>
            <a:ext cx="4041756" cy="576262"/>
          </a:xfrm>
        </p:spPr>
        <p:txBody>
          <a:bodyPr anchor="b">
            <a:noAutofit/>
          </a:bodyPr>
          <a:lstStyle>
            <a:lvl1pPr marL="0" indent="0">
              <a:buNone/>
              <a:defRPr sz="3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3282" y="2252277"/>
            <a:ext cx="3907662" cy="3608774"/>
          </a:xfrm>
        </p:spPr>
        <p:txBody>
          <a:bodyPr anchor="t">
            <a:noAutofit/>
          </a:bodyPr>
          <a:lstStyle>
            <a:lvl1pPr>
              <a:defRPr sz="3200"/>
            </a:lvl1pPr>
            <a:lvl2pPr marL="630000" indent="-306000">
              <a:buFont typeface="Courier New" panose="02070309020205020404" pitchFamily="49" charset="0"/>
              <a:buChar char="o"/>
              <a:defRPr sz="2800"/>
            </a:lvl2pPr>
            <a:lvl3pPr marL="900000" indent="-270000">
              <a:buFont typeface="Arial" panose="020B0604020202020204" pitchFamily="34" charset="0"/>
              <a:buChar char="•"/>
              <a:defRPr sz="2800"/>
            </a:lvl3pPr>
            <a:lvl4pPr marL="1242000" indent="-234000">
              <a:buFont typeface="Courier New" panose="02070309020205020404" pitchFamily="49" charset="0"/>
              <a:buChar char="o"/>
              <a:defRPr sz="2800"/>
            </a:lvl4pPr>
            <a:lvl5pPr marL="1602000" indent="-234000">
              <a:buFont typeface="Arial" panose="020B0604020202020204" pitchFamily="34" charset="0"/>
              <a:buChar char="•"/>
              <a:defRPr sz="2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F314E150-6DB6-4164-9BD4-A29099807FBD}" type="datetimeFigureOut">
              <a:rPr lang="en-US" smtClean="0"/>
              <a:t>11/6/2019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386B4E-59C4-4D28-98B9-CA82763B15AE}" type="slidenum">
              <a:rPr lang="en-US" smtClean="0"/>
              <a:t>‹#›</a:t>
            </a:fld>
            <a:endParaRPr lang="en-US"/>
          </a:p>
        </p:txBody>
      </p:sp>
    </p:spTree>
    <p:extLst>
      <p:ext uri="{BB962C8B-B14F-4D97-AF65-F5344CB8AC3E}">
        <p14:creationId xmlns:p14="http://schemas.microsoft.com/office/powerpoint/2010/main" val="75630702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a:spLocks noChangeAspect="1"/>
          </p:cNvSpPr>
          <p:nvPr/>
        </p:nvSpPr>
        <p:spPr>
          <a:xfrm>
            <a:off x="448092" y="250483"/>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338231"/>
            <a:ext cx="7989752" cy="1083329"/>
          </a:xfrm>
        </p:spPr>
        <p:txBody>
          <a:bodyPr>
            <a:noAutofit/>
          </a:bodyPr>
          <a:lstStyle>
            <a:lvl1pPr>
              <a:defRPr sz="40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314E150-6DB6-4164-9BD4-A29099807FBD}" type="datetimeFigureOut">
              <a:rPr lang="en-US" smtClean="0"/>
              <a:t>11/6/2019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386B4E-59C4-4D28-98B9-CA82763B15AE}" type="slidenum">
              <a:rPr lang="en-US" smtClean="0"/>
              <a:t>‹#›</a:t>
            </a:fld>
            <a:endParaRPr lang="en-US"/>
          </a:p>
        </p:txBody>
      </p:sp>
    </p:spTree>
    <p:extLst>
      <p:ext uri="{BB962C8B-B14F-4D97-AF65-F5344CB8AC3E}">
        <p14:creationId xmlns:p14="http://schemas.microsoft.com/office/powerpoint/2010/main" val="37997334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14E150-6DB6-4164-9BD4-A29099807FBD}" type="datetimeFigureOut">
              <a:rPr lang="en-US" smtClean="0"/>
              <a:t>11/6/2019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386B4E-59C4-4D28-98B9-CA82763B15AE}" type="slidenum">
              <a:rPr lang="en-US" smtClean="0"/>
              <a:t>‹#›</a:t>
            </a:fld>
            <a:endParaRPr lang="en-US"/>
          </a:p>
        </p:txBody>
      </p:sp>
    </p:spTree>
    <p:extLst>
      <p:ext uri="{BB962C8B-B14F-4D97-AF65-F5344CB8AC3E}">
        <p14:creationId xmlns:p14="http://schemas.microsoft.com/office/powerpoint/2010/main" val="26624920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52646" y="5141973"/>
            <a:ext cx="8238707"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352" y="5262296"/>
            <a:ext cx="353662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6399" y="601200"/>
            <a:ext cx="824040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305617" y="5262295"/>
            <a:ext cx="426532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F314E150-6DB6-4164-9BD4-A29099807FBD}" type="datetimeFigureOut">
              <a:rPr lang="en-US" smtClean="0"/>
              <a:t>11/6/2019</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BA386B4E-59C4-4D28-98B9-CA82763B15AE}" type="slidenum">
              <a:rPr lang="en-US" smtClean="0"/>
              <a:t>‹#›</a:t>
            </a:fld>
            <a:endParaRPr lang="en-US"/>
          </a:p>
        </p:txBody>
      </p:sp>
    </p:spTree>
    <p:extLst>
      <p:ext uri="{BB962C8B-B14F-4D97-AF65-F5344CB8AC3E}">
        <p14:creationId xmlns:p14="http://schemas.microsoft.com/office/powerpoint/2010/main" val="11423201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2" y="4693389"/>
            <a:ext cx="7989752"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8093" y="599725"/>
            <a:ext cx="8238706"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6"/>
            <a:ext cx="7989752"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314E150-6DB6-4164-9BD4-A29099807FBD}"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386B4E-59C4-4D28-98B9-CA82763B15AE}" type="slidenum">
              <a:rPr lang="en-US" smtClean="0"/>
              <a:t>‹#›</a:t>
            </a:fld>
            <a:endParaRPr lang="en-US"/>
          </a:p>
        </p:txBody>
      </p:sp>
    </p:spTree>
    <p:extLst>
      <p:ext uri="{BB962C8B-B14F-4D97-AF65-F5344CB8AC3E}">
        <p14:creationId xmlns:p14="http://schemas.microsoft.com/office/powerpoint/2010/main" val="3997133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14E150-6DB6-4164-9BD4-A29099807FBD}"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86B4E-59C4-4D28-98B9-CA82763B15AE}" type="slidenum">
              <a:rPr lang="en-US" smtClean="0"/>
              <a:t>‹#›</a:t>
            </a:fld>
            <a:endParaRPr lang="en-US"/>
          </a:p>
        </p:txBody>
      </p:sp>
    </p:spTree>
    <p:extLst>
      <p:ext uri="{BB962C8B-B14F-4D97-AF65-F5344CB8AC3E}">
        <p14:creationId xmlns:p14="http://schemas.microsoft.com/office/powerpoint/2010/main" val="97782139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6629400" y="599725"/>
            <a:ext cx="2057399"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6629400" y="675725"/>
            <a:ext cx="1503123"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81192" y="675725"/>
            <a:ext cx="5922209" cy="518307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745255" y="5956136"/>
            <a:ext cx="947672" cy="365125"/>
          </a:xfrm>
        </p:spPr>
        <p:txBody>
          <a:bodyPr/>
          <a:lstStyle>
            <a:lvl1pPr>
              <a:defRPr>
                <a:solidFill>
                  <a:schemeClr val="accent1">
                    <a:lumMod val="75000"/>
                    <a:lumOff val="25000"/>
                  </a:schemeClr>
                </a:solidFill>
              </a:defRPr>
            </a:lvl1pPr>
          </a:lstStyle>
          <a:p>
            <a:fld id="{F314E150-6DB6-4164-9BD4-A29099807FBD}" type="datetimeFigureOut">
              <a:rPr lang="en-US" smtClean="0"/>
              <a:t>11/6/2019</a:t>
            </a:fld>
            <a:endParaRPr lang="en-US"/>
          </a:p>
        </p:txBody>
      </p:sp>
      <p:sp>
        <p:nvSpPr>
          <p:cNvPr id="5" name="Footer Placeholder 4"/>
          <p:cNvSpPr>
            <a:spLocks noGrp="1"/>
          </p:cNvSpPr>
          <p:nvPr>
            <p:ph type="ftr" sz="quarter" idx="11"/>
          </p:nvPr>
        </p:nvSpPr>
        <p:spPr>
          <a:xfrm>
            <a:off x="581192" y="5951810"/>
            <a:ext cx="5922209" cy="365125"/>
          </a:xfrm>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BA386B4E-59C4-4D28-98B9-CA82763B15AE}" type="slidenum">
              <a:rPr lang="en-US" smtClean="0"/>
              <a:t>‹#›</a:t>
            </a:fld>
            <a:endParaRPr lang="en-US"/>
          </a:p>
        </p:txBody>
      </p:sp>
    </p:spTree>
    <p:extLst>
      <p:ext uri="{BB962C8B-B14F-4D97-AF65-F5344CB8AC3E}">
        <p14:creationId xmlns:p14="http://schemas.microsoft.com/office/powerpoint/2010/main" val="3129866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theme" Target="../theme/theme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64006755-9D18-4CEA-9B9B-91785AA39A5C}" type="datetimeFigureOut">
              <a:rPr lang="en-US" smtClean="0"/>
              <a:t>11/6/2019</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36F8F661-851E-4333-829E-CA8A4DD47B7C}" type="slidenum">
              <a:rPr lang="en-US" smtClean="0"/>
              <a:t>‹#›</a:t>
            </a:fld>
            <a:endParaRPr lang="en-US"/>
          </a:p>
        </p:txBody>
      </p:sp>
    </p:spTree>
    <p:extLst>
      <p:ext uri="{BB962C8B-B14F-4D97-AF65-F5344CB8AC3E}">
        <p14:creationId xmlns:p14="http://schemas.microsoft.com/office/powerpoint/2010/main" val="109094765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8" name="Group 7"/>
          <p:cNvGrpSpPr/>
          <p:nvPr/>
        </p:nvGrpSpPr>
        <p:grpSpPr>
          <a:xfrm>
            <a:off x="-12486" y="-1"/>
            <a:ext cx="9041774" cy="6858001"/>
            <a:chOff x="-14288" y="0"/>
            <a:chExt cx="9041774"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8352798"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83649" y="9223"/>
            <a:ext cx="7169149" cy="90359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856059" y="1250950"/>
            <a:ext cx="7450302" cy="462280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5592691" y="5883277"/>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A4FB7FF-6C8E-4FC1-BB78-3670AE836BE8}" type="datetimeFigureOut">
              <a:rPr lang="en-US" smtClean="0"/>
              <a:t>11/6/2019</a:t>
            </a:fld>
            <a:endParaRPr lang="en-US"/>
          </a:p>
        </p:txBody>
      </p:sp>
      <p:sp>
        <p:nvSpPr>
          <p:cNvPr id="5" name="Footer Placeholder 4"/>
          <p:cNvSpPr>
            <a:spLocks noGrp="1"/>
          </p:cNvSpPr>
          <p:nvPr>
            <p:ph type="ftr" sz="quarter" idx="3"/>
          </p:nvPr>
        </p:nvSpPr>
        <p:spPr>
          <a:xfrm>
            <a:off x="856059" y="5883276"/>
            <a:ext cx="4679482"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707241" y="5883275"/>
            <a:ext cx="578317"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B59576E-531F-4D73-828B-00523C93C904}" type="slidenum">
              <a:rPr lang="en-US" smtClean="0"/>
              <a:t>‹#›</a:t>
            </a:fld>
            <a:endParaRPr lang="en-US"/>
          </a:p>
        </p:txBody>
      </p:sp>
    </p:spTree>
    <p:extLst>
      <p:ext uri="{BB962C8B-B14F-4D97-AF65-F5344CB8AC3E}">
        <p14:creationId xmlns:p14="http://schemas.microsoft.com/office/powerpoint/2010/main" val="140284347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p:txStyles>
    <p:titleStyle>
      <a:lvl1pPr algn="l" defTabSz="914400" rtl="0" eaLnBrk="1" latinLnBrk="0" hangingPunct="1">
        <a:lnSpc>
          <a:spcPct val="90000"/>
        </a:lnSpc>
        <a:spcBef>
          <a:spcPct val="0"/>
        </a:spcBef>
        <a:buNone/>
        <a:defRPr sz="4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2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2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09997" y="447188"/>
            <a:ext cx="7524003"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09997" y="2184400"/>
            <a:ext cx="7524003" cy="3674397"/>
          </a:xfrm>
          <a:prstGeom prst="rect">
            <a:avLst/>
          </a:prstGeom>
          <a:effectLst>
            <a:outerShdw blurRad="50800" dir="14400000">
              <a:srgbClr val="000000">
                <a:alpha val="40000"/>
              </a:srgbClr>
            </a:outerShdw>
          </a:effectLst>
        </p:spPr>
        <p:txBody>
          <a:bodyPr vert="horz" lIns="91440" tIns="45720" rIns="91440" bIns="45720" rtlCol="0" anchor="t">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42797" y="6041361"/>
            <a:ext cx="6289532" cy="365125"/>
          </a:xfrm>
          <a:prstGeom prst="rect">
            <a:avLst/>
          </a:prstGeom>
        </p:spPr>
        <p:txBody>
          <a:bodyPr vert="horz" lIns="91440" tIns="45720" rIns="91440" bIns="45720" rtlCol="0" anchor="b"/>
          <a:lstStyle>
            <a:lvl1pPr algn="l">
              <a:defRPr sz="900">
                <a:solidFill>
                  <a:schemeClr val="tx1"/>
                </a:solidFill>
              </a:defRPr>
            </a:lvl1pPr>
          </a:lstStyle>
          <a:p>
            <a:endParaRPr lang="en-US"/>
          </a:p>
        </p:txBody>
      </p:sp>
      <p:sp>
        <p:nvSpPr>
          <p:cNvPr id="4" name="Date Placeholder 3"/>
          <p:cNvSpPr>
            <a:spLocks noGrp="1"/>
          </p:cNvSpPr>
          <p:nvPr>
            <p:ph type="dt" sz="half" idx="2"/>
          </p:nvPr>
        </p:nvSpPr>
        <p:spPr>
          <a:xfrm>
            <a:off x="6911422" y="6041361"/>
            <a:ext cx="993161" cy="365125"/>
          </a:xfrm>
          <a:prstGeom prst="rect">
            <a:avLst/>
          </a:prstGeom>
        </p:spPr>
        <p:txBody>
          <a:bodyPr vert="horz" lIns="91440" tIns="45720" rIns="91440" bIns="45720" rtlCol="0" anchor="b"/>
          <a:lstStyle>
            <a:lvl1pPr algn="r">
              <a:defRPr sz="900">
                <a:solidFill>
                  <a:schemeClr val="tx1"/>
                </a:solidFill>
              </a:defRPr>
            </a:lvl1pPr>
          </a:lstStyle>
          <a:p>
            <a:fld id="{4876E8C8-F425-4B79-81CE-9DACCE2EE9D4}" type="datetimeFigureOut">
              <a:rPr lang="en-US" smtClean="0"/>
              <a:t>11/6/2019</a:t>
            </a:fld>
            <a:endParaRPr lang="en-US"/>
          </a:p>
        </p:txBody>
      </p:sp>
      <p:sp>
        <p:nvSpPr>
          <p:cNvPr id="6" name="Slide Number Placeholder 5"/>
          <p:cNvSpPr>
            <a:spLocks noGrp="1"/>
          </p:cNvSpPr>
          <p:nvPr>
            <p:ph type="sldNum" sz="quarter" idx="4"/>
          </p:nvPr>
        </p:nvSpPr>
        <p:spPr>
          <a:xfrm>
            <a:off x="7904584" y="5915887"/>
            <a:ext cx="796616" cy="490599"/>
          </a:xfrm>
          <a:prstGeom prst="rect">
            <a:avLst/>
          </a:prstGeom>
        </p:spPr>
        <p:txBody>
          <a:bodyPr vert="horz" lIns="91440" tIns="45720" rIns="91440" bIns="10800" rtlCol="0" anchor="b"/>
          <a:lstStyle>
            <a:lvl1pPr algn="r">
              <a:defRPr sz="2000">
                <a:solidFill>
                  <a:schemeClr val="accent1"/>
                </a:solidFill>
              </a:defRPr>
            </a:lvl1pPr>
          </a:lstStyle>
          <a:p>
            <a:fld id="{32D1672C-7A7C-44A7-8C20-816AF966D3FD}" type="slidenum">
              <a:rPr lang="en-US" smtClean="0"/>
              <a:t>‹#›</a:t>
            </a:fld>
            <a:endParaRPr lang="en-US"/>
          </a:p>
        </p:txBody>
      </p:sp>
    </p:spTree>
    <p:extLst>
      <p:ext uri="{BB962C8B-B14F-4D97-AF65-F5344CB8AC3E}">
        <p14:creationId xmlns:p14="http://schemas.microsoft.com/office/powerpoint/2010/main" val="716225176"/>
      </p:ext>
    </p:extLst>
  </p:cSld>
  <p:clrMap bg1="dk1" tx1="lt1" bg2="dk2"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Lst>
  <p:txStyles>
    <p:title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panose="05000000000000000000" pitchFamily="2" charset="2"/>
        <a:buChar char="q"/>
        <a:defRPr sz="32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28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Arial" panose="020B0604020202020204" pitchFamily="34" charset="0"/>
        <a:buChar char="•"/>
        <a:defRPr sz="28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panose="05020102010507070707" pitchFamily="18" charset="2"/>
        <a:buChar char=""/>
        <a:defRPr sz="28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Times New Roman" panose="02020603050405020304" pitchFamily="18" charset="0"/>
        <a:buChar char="˗"/>
        <a:defRPr sz="28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250483"/>
            <a:ext cx="7989752" cy="1083329"/>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228003"/>
            <a:ext cx="7989752" cy="3630794"/>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559327" y="5956136"/>
            <a:ext cx="2133600" cy="365125"/>
          </a:xfrm>
          <a:prstGeom prst="rect">
            <a:avLst/>
          </a:prstGeom>
        </p:spPr>
        <p:txBody>
          <a:bodyPr vert="horz" lIns="91440" tIns="45720" rIns="91440" bIns="45720" rtlCol="0" anchor="ctr"/>
          <a:lstStyle>
            <a:lvl1pPr algn="r">
              <a:defRPr sz="900">
                <a:solidFill>
                  <a:schemeClr val="accent2"/>
                </a:solidFill>
              </a:defRPr>
            </a:lvl1pPr>
          </a:lstStyle>
          <a:p>
            <a:fld id="{F314E150-6DB6-4164-9BD4-A29099807FBD}" type="datetimeFigureOut">
              <a:rPr lang="en-US" smtClean="0"/>
              <a:t>11/6/2019</a:t>
            </a:fld>
            <a:endParaRPr lang="en-US"/>
          </a:p>
        </p:txBody>
      </p:sp>
      <p:sp>
        <p:nvSpPr>
          <p:cNvPr id="5" name="Footer Placeholder 4"/>
          <p:cNvSpPr>
            <a:spLocks noGrp="1"/>
          </p:cNvSpPr>
          <p:nvPr>
            <p:ph type="ftr" sz="quarter" idx="3"/>
          </p:nvPr>
        </p:nvSpPr>
        <p:spPr>
          <a:xfrm>
            <a:off x="581192" y="5951810"/>
            <a:ext cx="4870585"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7800476" y="5956136"/>
            <a:ext cx="770468" cy="365125"/>
          </a:xfrm>
          <a:prstGeom prst="rect">
            <a:avLst/>
          </a:prstGeom>
        </p:spPr>
        <p:txBody>
          <a:bodyPr vert="horz" lIns="91440" tIns="45720" rIns="91440" bIns="45720" rtlCol="0" anchor="ctr"/>
          <a:lstStyle>
            <a:lvl1pPr algn="r">
              <a:defRPr sz="900">
                <a:solidFill>
                  <a:schemeClr val="accent2"/>
                </a:solidFill>
              </a:defRPr>
            </a:lvl1pPr>
          </a:lstStyle>
          <a:p>
            <a:fld id="{BA386B4E-59C4-4D28-98B9-CA82763B15AE}" type="slidenum">
              <a:rPr lang="en-US" smtClean="0"/>
              <a:t>‹#›</a:t>
            </a:fld>
            <a:endParaRPr lang="en-US"/>
          </a:p>
        </p:txBody>
      </p:sp>
      <p:sp>
        <p:nvSpPr>
          <p:cNvPr id="9" name="Rectangle 8"/>
          <p:cNvSpPr/>
          <p:nvPr/>
        </p:nvSpPr>
        <p:spPr>
          <a:xfrm>
            <a:off x="448091" y="122274"/>
            <a:ext cx="2719909"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976001" y="122274"/>
            <a:ext cx="2710800" cy="108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3216601" y="122274"/>
            <a:ext cx="2710800" cy="10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856532142"/>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30.xml"/><Relationship Id="rId5" Type="http://schemas.openxmlformats.org/officeDocument/2006/relationships/image" Target="../media/image16.jpe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30.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3.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44.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3.xml"/><Relationship Id="rId1" Type="http://schemas.openxmlformats.org/officeDocument/2006/relationships/slideLayout" Target="../slideLayouts/slideLayout44.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4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4.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6.xml"/><Relationship Id="rId1" Type="http://schemas.openxmlformats.org/officeDocument/2006/relationships/slideLayout" Target="../slideLayouts/slideLayout44.xml"/></Relationships>
</file>

<file path=ppt/slides/_rels/slide25.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17.xml"/><Relationship Id="rId1" Type="http://schemas.openxmlformats.org/officeDocument/2006/relationships/slideLayout" Target="../slideLayouts/slideLayout4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44.xml"/><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dirty="0"/>
              <a:t>Chapter 4:</a:t>
            </a:r>
            <a:br>
              <a:rPr lang="en-US" dirty="0"/>
            </a:br>
            <a:r>
              <a:rPr lang="en-US" dirty="0"/>
              <a:t>Working Memory</a:t>
            </a:r>
          </a:p>
        </p:txBody>
      </p:sp>
      <p:pic>
        <p:nvPicPr>
          <p:cNvPr id="1026" name="Picture 2" descr="Image result for memo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10" y="3448376"/>
            <a:ext cx="4751333" cy="336232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memo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1843" y="3448376"/>
            <a:ext cx="4400550" cy="3362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3307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8300"/>
            <a:ext cx="8229600" cy="990600"/>
          </a:xfrm>
        </p:spPr>
        <p:txBody>
          <a:bodyPr/>
          <a:lstStyle/>
          <a:p>
            <a:r>
              <a:rPr lang="en-US" dirty="0"/>
              <a:t>Things to </a:t>
            </a:r>
            <a:r>
              <a:rPr lang="en-US" i="1" dirty="0"/>
              <a:t>Work</a:t>
            </a:r>
            <a:r>
              <a:rPr lang="en-US" dirty="0"/>
              <a:t> on</a:t>
            </a:r>
          </a:p>
        </p:txBody>
      </p:sp>
      <p:sp>
        <p:nvSpPr>
          <p:cNvPr id="3" name="Content Placeholder 2"/>
          <p:cNvSpPr>
            <a:spLocks noGrp="1"/>
          </p:cNvSpPr>
          <p:nvPr>
            <p:ph idx="1"/>
          </p:nvPr>
        </p:nvSpPr>
        <p:spPr>
          <a:xfrm>
            <a:off x="1" y="1338936"/>
            <a:ext cx="5254566" cy="3784600"/>
          </a:xfrm>
        </p:spPr>
        <p:txBody>
          <a:bodyPr>
            <a:normAutofit/>
          </a:bodyPr>
          <a:lstStyle/>
          <a:p>
            <a:r>
              <a:rPr lang="en-US" sz="3200" dirty="0"/>
              <a:t>The Early Basics</a:t>
            </a:r>
          </a:p>
          <a:p>
            <a:pPr lvl="1"/>
            <a:r>
              <a:rPr lang="en-US" sz="2800" i="1" dirty="0">
                <a:solidFill>
                  <a:schemeClr val="accent2"/>
                </a:solidFill>
              </a:rPr>
              <a:t>What is memory</a:t>
            </a:r>
          </a:p>
          <a:p>
            <a:pPr lvl="1"/>
            <a:r>
              <a:rPr lang="en-US" sz="2800" i="1" dirty="0">
                <a:solidFill>
                  <a:schemeClr val="accent2"/>
                </a:solidFill>
              </a:rPr>
              <a:t>Processing stages</a:t>
            </a:r>
          </a:p>
          <a:p>
            <a:pPr lvl="1"/>
            <a:r>
              <a:rPr lang="en-US" sz="2800" i="1" dirty="0">
                <a:solidFill>
                  <a:schemeClr val="accent2"/>
                </a:solidFill>
              </a:rPr>
              <a:t>Atkinson &amp; Shiffrin Model</a:t>
            </a:r>
          </a:p>
          <a:p>
            <a:pPr lvl="1"/>
            <a:r>
              <a:rPr lang="en-US" sz="2800" i="1" dirty="0">
                <a:solidFill>
                  <a:schemeClr val="accent2"/>
                </a:solidFill>
              </a:rPr>
              <a:t>Influences on STM</a:t>
            </a:r>
          </a:p>
          <a:p>
            <a:pPr lvl="1"/>
            <a:endParaRPr lang="en-US" sz="400" i="1" dirty="0">
              <a:solidFill>
                <a:schemeClr val="accent2"/>
              </a:solidFill>
            </a:endParaRPr>
          </a:p>
          <a:p>
            <a:r>
              <a:rPr lang="en-US" sz="3200" dirty="0"/>
              <a:t>Working Memory</a:t>
            </a:r>
          </a:p>
          <a:p>
            <a:endParaRPr lang="en-US" sz="32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54566" y="669471"/>
            <a:ext cx="3665913" cy="3665913"/>
          </a:xfrm>
          <a:prstGeom prst="rect">
            <a:avLst/>
          </a:prstGeom>
        </p:spPr>
      </p:pic>
      <p:sp>
        <p:nvSpPr>
          <p:cNvPr id="5" name="Content Placeholder 2"/>
          <p:cNvSpPr txBox="1">
            <a:spLocks/>
          </p:cNvSpPr>
          <p:nvPr/>
        </p:nvSpPr>
        <p:spPr>
          <a:xfrm>
            <a:off x="-1" y="4551218"/>
            <a:ext cx="9143999" cy="2306782"/>
          </a:xfrm>
          <a:prstGeom prst="rect">
            <a:avLst/>
          </a:prstGeom>
        </p:spPr>
        <p:txBody>
          <a:bodyPr vert="horz" lIns="91440" tIns="45720" rIns="91440" bIns="45720" rtlCol="0">
            <a:normAutofit fontScale="92500" lnSpcReduction="10000"/>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457200" marR="0" lvl="1" indent="-182880" algn="l" defTabSz="914400" rtl="0" eaLnBrk="1" fontAlgn="auto" latinLnBrk="0" hangingPunct="1">
              <a:lnSpc>
                <a:spcPct val="100000"/>
              </a:lnSpc>
              <a:spcBef>
                <a:spcPct val="20000"/>
              </a:spcBef>
              <a:spcAft>
                <a:spcPts val="0"/>
              </a:spcAft>
              <a:buClr>
                <a:srgbClr val="93A299"/>
              </a:buClr>
              <a:buSzPct val="85000"/>
              <a:buFont typeface="Arial" pitchFamily="34" charset="0"/>
              <a:buChar char="•"/>
              <a:tabLst/>
              <a:defRPr/>
            </a:pPr>
            <a:r>
              <a:rPr kumimoji="0" lang="en-US" sz="2800" b="0" i="1" u="none" strike="noStrike" kern="1200" cap="none" spc="0" normalizeH="0" baseline="0" noProof="0" dirty="0">
                <a:ln>
                  <a:noFill/>
                </a:ln>
                <a:solidFill>
                  <a:srgbClr val="AD8F67"/>
                </a:solidFill>
                <a:effectLst/>
                <a:uLnTx/>
                <a:uFillTx/>
                <a:latin typeface="Arial"/>
                <a:ea typeface="+mn-ea"/>
                <a:cs typeface="+mn-cs"/>
              </a:rPr>
              <a:t>Multi-component: </a:t>
            </a:r>
            <a:r>
              <a:rPr kumimoji="0" lang="en-US" sz="2800" b="0" i="1" u="none" strike="noStrike" kern="1200" cap="none" spc="0" normalizeH="0" baseline="0" noProof="0" dirty="0" err="1">
                <a:ln>
                  <a:noFill/>
                </a:ln>
                <a:solidFill>
                  <a:srgbClr val="AD8F67"/>
                </a:solidFill>
                <a:effectLst/>
                <a:uLnTx/>
                <a:uFillTx/>
                <a:latin typeface="Arial"/>
                <a:ea typeface="+mn-ea"/>
                <a:cs typeface="+mn-cs"/>
              </a:rPr>
              <a:t>Phological</a:t>
            </a:r>
            <a:r>
              <a:rPr kumimoji="0" lang="en-US" sz="2800" b="0" i="1" u="none" strike="noStrike" kern="1200" cap="none" spc="0" normalizeH="0" baseline="0" noProof="0" dirty="0">
                <a:ln>
                  <a:noFill/>
                </a:ln>
                <a:solidFill>
                  <a:srgbClr val="AD8F67"/>
                </a:solidFill>
                <a:effectLst/>
                <a:uLnTx/>
                <a:uFillTx/>
                <a:latin typeface="Arial"/>
                <a:ea typeface="+mn-ea"/>
                <a:cs typeface="+mn-cs"/>
              </a:rPr>
              <a:t> Loop, Visuospatial Sketchpad, Central Executive, Episodic Buffer</a:t>
            </a:r>
          </a:p>
          <a:p>
            <a:pPr marL="182880" marR="0" lvl="0" indent="-182880" algn="l" defTabSz="914400" rtl="0" eaLnBrk="1" fontAlgn="auto" latinLnBrk="0" hangingPunct="1">
              <a:lnSpc>
                <a:spcPct val="100000"/>
              </a:lnSpc>
              <a:spcBef>
                <a:spcPct val="20000"/>
              </a:spcBef>
              <a:spcAft>
                <a:spcPts val="0"/>
              </a:spcAft>
              <a:buClr>
                <a:srgbClr val="93A299"/>
              </a:buClr>
              <a:buSzPct val="85000"/>
              <a:buFont typeface="Arial" pitchFamily="34" charset="0"/>
              <a:buChar char="•"/>
              <a:tabLst/>
              <a:defRPr/>
            </a:pPr>
            <a:r>
              <a:rPr kumimoji="0" lang="en-US" sz="3200" b="0" i="0" u="none" strike="noStrike" kern="1200" cap="none" spc="0" normalizeH="0" baseline="0" noProof="0" dirty="0">
                <a:ln>
                  <a:noFill/>
                </a:ln>
                <a:solidFill>
                  <a:srgbClr val="292934"/>
                </a:solidFill>
                <a:effectLst/>
                <a:uLnTx/>
                <a:uFillTx/>
                <a:latin typeface="Arial"/>
                <a:ea typeface="+mn-ea"/>
                <a:cs typeface="+mn-cs"/>
              </a:rPr>
              <a:t>Application of Working Memory</a:t>
            </a:r>
          </a:p>
          <a:p>
            <a:pPr marL="457200" marR="0" lvl="1" indent="-182880" algn="l" defTabSz="914400" rtl="0" eaLnBrk="1" fontAlgn="auto" latinLnBrk="0" hangingPunct="1">
              <a:lnSpc>
                <a:spcPct val="100000"/>
              </a:lnSpc>
              <a:spcBef>
                <a:spcPct val="20000"/>
              </a:spcBef>
              <a:spcAft>
                <a:spcPts val="0"/>
              </a:spcAft>
              <a:buClr>
                <a:srgbClr val="93A299"/>
              </a:buClr>
              <a:buSzPct val="85000"/>
              <a:buFont typeface="Arial" pitchFamily="34" charset="0"/>
              <a:buChar char="•"/>
              <a:tabLst/>
              <a:defRPr/>
            </a:pPr>
            <a:r>
              <a:rPr kumimoji="0" lang="en-US" sz="2800" b="0" i="1" u="none" strike="noStrike" kern="1200" cap="none" spc="0" normalizeH="0" baseline="0" noProof="0" dirty="0">
                <a:ln>
                  <a:noFill/>
                </a:ln>
                <a:solidFill>
                  <a:srgbClr val="AD8F67"/>
                </a:solidFill>
                <a:effectLst/>
                <a:uLnTx/>
                <a:uFillTx/>
                <a:latin typeface="Arial"/>
                <a:ea typeface="+mn-ea"/>
                <a:cs typeface="+mn-cs"/>
              </a:rPr>
              <a:t>Predictive of academic performance</a:t>
            </a:r>
          </a:p>
          <a:p>
            <a:pPr marL="457200" marR="0" lvl="1" indent="-182880" algn="l" defTabSz="914400" rtl="0" eaLnBrk="1" fontAlgn="auto" latinLnBrk="0" hangingPunct="1">
              <a:lnSpc>
                <a:spcPct val="100000"/>
              </a:lnSpc>
              <a:spcBef>
                <a:spcPct val="20000"/>
              </a:spcBef>
              <a:spcAft>
                <a:spcPts val="0"/>
              </a:spcAft>
              <a:buClr>
                <a:srgbClr val="93A299"/>
              </a:buClr>
              <a:buSzPct val="85000"/>
              <a:buFont typeface="Arial" pitchFamily="34" charset="0"/>
              <a:buChar char="•"/>
              <a:tabLst/>
              <a:defRPr/>
            </a:pPr>
            <a:r>
              <a:rPr kumimoji="0" lang="en-US" sz="2800" b="0" i="1" u="none" strike="noStrike" kern="1200" cap="none" spc="0" normalizeH="0" baseline="0" noProof="0" dirty="0">
                <a:ln>
                  <a:noFill/>
                </a:ln>
                <a:solidFill>
                  <a:srgbClr val="AD8F67"/>
                </a:solidFill>
                <a:effectLst/>
                <a:uLnTx/>
                <a:uFillTx/>
                <a:latin typeface="Arial"/>
                <a:ea typeface="+mn-ea"/>
                <a:cs typeface="+mn-cs"/>
              </a:rPr>
              <a:t>Understand differences in clinical populations</a:t>
            </a:r>
          </a:p>
          <a:p>
            <a:pPr marL="457200" marR="0" lvl="1" indent="-182880" algn="l" defTabSz="914400" rtl="0" eaLnBrk="1" fontAlgn="auto" latinLnBrk="0" hangingPunct="1">
              <a:lnSpc>
                <a:spcPct val="100000"/>
              </a:lnSpc>
              <a:spcBef>
                <a:spcPct val="20000"/>
              </a:spcBef>
              <a:spcAft>
                <a:spcPts val="0"/>
              </a:spcAft>
              <a:buClr>
                <a:srgbClr val="93A299"/>
              </a:buClr>
              <a:buSzPct val="85000"/>
              <a:buFont typeface="Arial" pitchFamily="34" charset="0"/>
              <a:buChar char="•"/>
              <a:tabLst/>
              <a:defRPr/>
            </a:pPr>
            <a:endParaRPr kumimoji="0" lang="en-US" sz="2800" b="0" i="0" u="none" strike="noStrike" kern="1200" cap="none" spc="0" normalizeH="0" baseline="0" noProof="0" dirty="0">
              <a:ln>
                <a:noFill/>
              </a:ln>
              <a:solidFill>
                <a:srgbClr val="292934"/>
              </a:solidFill>
              <a:effectLst/>
              <a:uLnTx/>
              <a:uFillTx/>
              <a:latin typeface="Arial"/>
              <a:ea typeface="+mn-ea"/>
              <a:cs typeface="+mn-cs"/>
            </a:endParaRPr>
          </a:p>
        </p:txBody>
      </p:sp>
    </p:spTree>
    <p:extLst>
      <p:ext uri="{BB962C8B-B14F-4D97-AF65-F5344CB8AC3E}">
        <p14:creationId xmlns:p14="http://schemas.microsoft.com/office/powerpoint/2010/main" val="1092516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93" y="152400"/>
            <a:ext cx="8574087" cy="1185473"/>
          </a:xfrm>
        </p:spPr>
        <p:txBody>
          <a:bodyPr>
            <a:noAutofit/>
          </a:bodyPr>
          <a:lstStyle/>
          <a:p>
            <a:r>
              <a:rPr lang="en-US" sz="5400" dirty="0"/>
              <a:t>3 Stages</a:t>
            </a:r>
          </a:p>
        </p:txBody>
      </p:sp>
      <p:graphicFrame>
        <p:nvGraphicFramePr>
          <p:cNvPr id="11" name="Diagram 10"/>
          <p:cNvGraphicFramePr/>
          <p:nvPr/>
        </p:nvGraphicFramePr>
        <p:xfrm>
          <a:off x="0" y="1397000"/>
          <a:ext cx="9144000" cy="546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1441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graphicEl>
                                              <a:dgm id="{5FCFD285-48F2-4508-8B2F-E8E0CB9D0FF2}"/>
                                            </p:graphicEl>
                                          </p:spTgt>
                                        </p:tgtEl>
                                        <p:attrNameLst>
                                          <p:attrName>style.visibility</p:attrName>
                                        </p:attrNameLst>
                                      </p:cBhvr>
                                      <p:to>
                                        <p:strVal val="visible"/>
                                      </p:to>
                                    </p:set>
                                    <p:animEffect transition="in" filter="fade">
                                      <p:cBhvr>
                                        <p:cTn id="7" dur="500"/>
                                        <p:tgtEl>
                                          <p:spTgt spid="11">
                                            <p:graphicEl>
                                              <a:dgm id="{5FCFD285-48F2-4508-8B2F-E8E0CB9D0FF2}"/>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graphicEl>
                                              <a:dgm id="{EC310FAF-AC2D-4E5B-A27D-9E08FDC62A07}"/>
                                            </p:graphicEl>
                                          </p:spTgt>
                                        </p:tgtEl>
                                        <p:attrNameLst>
                                          <p:attrName>style.visibility</p:attrName>
                                        </p:attrNameLst>
                                      </p:cBhvr>
                                      <p:to>
                                        <p:strVal val="visible"/>
                                      </p:to>
                                    </p:set>
                                    <p:animEffect transition="in" filter="fade">
                                      <p:cBhvr>
                                        <p:cTn id="12" dur="500"/>
                                        <p:tgtEl>
                                          <p:spTgt spid="11">
                                            <p:graphicEl>
                                              <a:dgm id="{EC310FAF-AC2D-4E5B-A27D-9E08FDC62A07}"/>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graphicEl>
                                              <a:dgm id="{4ECBE5D6-92D1-4EF5-8450-12A8185E782A}"/>
                                            </p:graphicEl>
                                          </p:spTgt>
                                        </p:tgtEl>
                                        <p:attrNameLst>
                                          <p:attrName>style.visibility</p:attrName>
                                        </p:attrNameLst>
                                      </p:cBhvr>
                                      <p:to>
                                        <p:strVal val="visible"/>
                                      </p:to>
                                    </p:set>
                                    <p:animEffect transition="in" filter="fade">
                                      <p:cBhvr>
                                        <p:cTn id="17" dur="500"/>
                                        <p:tgtEl>
                                          <p:spTgt spid="11">
                                            <p:graphicEl>
                                              <a:dgm id="{4ECBE5D6-92D1-4EF5-8450-12A8185E782A}"/>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graphicEl>
                                              <a:dgm id="{CAEEC07F-BF80-4D1C-94BC-5E71840BC8DB}"/>
                                            </p:graphicEl>
                                          </p:spTgt>
                                        </p:tgtEl>
                                        <p:attrNameLst>
                                          <p:attrName>style.visibility</p:attrName>
                                        </p:attrNameLst>
                                      </p:cBhvr>
                                      <p:to>
                                        <p:strVal val="visible"/>
                                      </p:to>
                                    </p:set>
                                    <p:animEffect transition="in" filter="fade">
                                      <p:cBhvr>
                                        <p:cTn id="22" dur="500"/>
                                        <p:tgtEl>
                                          <p:spTgt spid="11">
                                            <p:graphicEl>
                                              <a:dgm id="{CAEEC07F-BF80-4D1C-94BC-5E71840BC8DB}"/>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graphicEl>
                                              <a:dgm id="{416DFAFE-8209-41FB-A606-0657201A6F2B}"/>
                                            </p:graphicEl>
                                          </p:spTgt>
                                        </p:tgtEl>
                                        <p:attrNameLst>
                                          <p:attrName>style.visibility</p:attrName>
                                        </p:attrNameLst>
                                      </p:cBhvr>
                                      <p:to>
                                        <p:strVal val="visible"/>
                                      </p:to>
                                    </p:set>
                                    <p:animEffect transition="in" filter="fade">
                                      <p:cBhvr>
                                        <p:cTn id="27" dur="500"/>
                                        <p:tgtEl>
                                          <p:spTgt spid="11">
                                            <p:graphicEl>
                                              <a:dgm id="{416DFAFE-8209-41FB-A606-0657201A6F2B}"/>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graphicEl>
                                              <a:dgm id="{A3D8D1CC-11D7-449F-888A-7A267B43328B}"/>
                                            </p:graphicEl>
                                          </p:spTgt>
                                        </p:tgtEl>
                                        <p:attrNameLst>
                                          <p:attrName>style.visibility</p:attrName>
                                        </p:attrNameLst>
                                      </p:cBhvr>
                                      <p:to>
                                        <p:strVal val="visible"/>
                                      </p:to>
                                    </p:set>
                                    <p:animEffect transition="in" filter="fade">
                                      <p:cBhvr>
                                        <p:cTn id="32" dur="500"/>
                                        <p:tgtEl>
                                          <p:spTgt spid="11">
                                            <p:graphicEl>
                                              <a:dgm id="{A3D8D1CC-11D7-449F-888A-7A267B43328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og9_fig_04_05.jpg"/>
          <p:cNvPicPr>
            <a:picLocks noChangeAspect="1"/>
          </p:cNvPicPr>
          <p:nvPr/>
        </p:nvPicPr>
        <p:blipFill rotWithShape="1">
          <a:blip r:embed="rId3"/>
          <a:srcRect b="6715"/>
          <a:stretch/>
        </p:blipFill>
        <p:spPr>
          <a:xfrm>
            <a:off x="2136585" y="1922319"/>
            <a:ext cx="6841159" cy="4800600"/>
          </a:xfrm>
          <a:prstGeom prst="rect">
            <a:avLst/>
          </a:prstGeom>
        </p:spPr>
      </p:pic>
      <p:sp>
        <p:nvSpPr>
          <p:cNvPr id="2" name="Title 1"/>
          <p:cNvSpPr>
            <a:spLocks noGrp="1"/>
          </p:cNvSpPr>
          <p:nvPr>
            <p:ph type="title"/>
          </p:nvPr>
        </p:nvSpPr>
        <p:spPr>
          <a:xfrm>
            <a:off x="0" y="346364"/>
            <a:ext cx="8229600" cy="990600"/>
          </a:xfrm>
        </p:spPr>
        <p:txBody>
          <a:bodyPr/>
          <a:lstStyle/>
          <a:p>
            <a:r>
              <a:rPr lang="en-US" dirty="0"/>
              <a:t>Working Memory Approach</a:t>
            </a:r>
          </a:p>
        </p:txBody>
      </p:sp>
      <p:sp>
        <p:nvSpPr>
          <p:cNvPr id="3" name="Content Placeholder 2"/>
          <p:cNvSpPr>
            <a:spLocks noGrp="1"/>
          </p:cNvSpPr>
          <p:nvPr>
            <p:ph idx="1"/>
          </p:nvPr>
        </p:nvSpPr>
        <p:spPr>
          <a:xfrm>
            <a:off x="135081" y="1336964"/>
            <a:ext cx="8842663" cy="2445327"/>
          </a:xfrm>
        </p:spPr>
        <p:txBody>
          <a:bodyPr>
            <a:normAutofit/>
          </a:bodyPr>
          <a:lstStyle/>
          <a:p>
            <a:r>
              <a:rPr lang="en-US" sz="3200" dirty="0"/>
              <a:t>Proposed by Baddeley &amp; Hitch (1974)</a:t>
            </a:r>
          </a:p>
          <a:p>
            <a:pPr lvl="1"/>
            <a:r>
              <a:rPr lang="en-US" sz="2800" dirty="0"/>
              <a:t>Multi-part system</a:t>
            </a:r>
          </a:p>
          <a:p>
            <a:pPr lvl="1"/>
            <a:r>
              <a:rPr lang="en-US" sz="2800" dirty="0"/>
              <a:t>Active process</a:t>
            </a:r>
          </a:p>
          <a:p>
            <a:pPr lvl="1"/>
            <a:r>
              <a:rPr lang="en-US" sz="2800" dirty="0"/>
              <a:t>Manipulates info</a:t>
            </a:r>
          </a:p>
        </p:txBody>
      </p:sp>
    </p:spTree>
    <p:extLst>
      <p:ext uri="{BB962C8B-B14F-4D97-AF65-F5344CB8AC3E}">
        <p14:creationId xmlns:p14="http://schemas.microsoft.com/office/powerpoint/2010/main" val="1879551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0238" y="2593715"/>
            <a:ext cx="6593681" cy="2387600"/>
          </a:xfrm>
        </p:spPr>
        <p:txBody>
          <a:bodyPr>
            <a:normAutofit/>
          </a:bodyPr>
          <a:lstStyle/>
          <a:p>
            <a:r>
              <a:rPr lang="en-US" sz="8000" dirty="0"/>
              <a:t>Long-Term Memory</a:t>
            </a:r>
          </a:p>
        </p:txBody>
      </p:sp>
      <p:sp>
        <p:nvSpPr>
          <p:cNvPr id="3" name="Subtitle 2"/>
          <p:cNvSpPr>
            <a:spLocks noGrp="1"/>
          </p:cNvSpPr>
          <p:nvPr>
            <p:ph type="subTitle" idx="1"/>
          </p:nvPr>
        </p:nvSpPr>
        <p:spPr>
          <a:xfrm>
            <a:off x="1900238" y="2213812"/>
            <a:ext cx="6593681" cy="1655762"/>
          </a:xfrm>
        </p:spPr>
        <p:txBody>
          <a:bodyPr/>
          <a:lstStyle/>
          <a:p>
            <a:r>
              <a:rPr lang="en-US" sz="4000" dirty="0"/>
              <a:t>Chapter 5</a:t>
            </a:r>
          </a:p>
        </p:txBody>
      </p:sp>
      <p:pic>
        <p:nvPicPr>
          <p:cNvPr id="5" name="Picture 4"/>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571999" y="-167641"/>
            <a:ext cx="5152913" cy="3435275"/>
          </a:xfrm>
          <a:prstGeom prst="rect">
            <a:avLst/>
          </a:prstGeom>
        </p:spPr>
      </p:pic>
    </p:spTree>
    <p:extLst>
      <p:ext uri="{BB962C8B-B14F-4D97-AF65-F5344CB8AC3E}">
        <p14:creationId xmlns:p14="http://schemas.microsoft.com/office/powerpoint/2010/main" val="2634248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7887" y="0"/>
            <a:ext cx="7037672" cy="871369"/>
          </a:xfrm>
        </p:spPr>
        <p:txBody>
          <a:bodyPr>
            <a:normAutofit/>
          </a:bodyPr>
          <a:lstStyle/>
          <a:p>
            <a:pPr algn="r"/>
            <a:r>
              <a:rPr lang="en-US" sz="4400" dirty="0"/>
              <a:t>Points to encode</a:t>
            </a:r>
          </a:p>
        </p:txBody>
      </p:sp>
      <p:sp>
        <p:nvSpPr>
          <p:cNvPr id="3" name="Content Placeholder 2"/>
          <p:cNvSpPr>
            <a:spLocks noGrp="1"/>
          </p:cNvSpPr>
          <p:nvPr>
            <p:ph idx="1"/>
          </p:nvPr>
        </p:nvSpPr>
        <p:spPr>
          <a:xfrm>
            <a:off x="856059" y="666975"/>
            <a:ext cx="8287941" cy="6191026"/>
          </a:xfrm>
        </p:spPr>
        <p:txBody>
          <a:bodyPr>
            <a:normAutofit fontScale="85000" lnSpcReduction="20000"/>
          </a:bodyPr>
          <a:lstStyle/>
          <a:p>
            <a:r>
              <a:rPr lang="en-US" sz="3600" dirty="0"/>
              <a:t>Basics: </a:t>
            </a:r>
          </a:p>
          <a:p>
            <a:pPr lvl="1"/>
            <a:r>
              <a:rPr lang="en-US" sz="3200" dirty="0">
                <a:solidFill>
                  <a:srgbClr val="FFFF00"/>
                </a:solidFill>
              </a:rPr>
              <a:t> LTM, 3 subdivisions, Encoding, Retrieval</a:t>
            </a:r>
          </a:p>
          <a:p>
            <a:r>
              <a:rPr lang="en-US" sz="3600" dirty="0"/>
              <a:t>Encoding</a:t>
            </a:r>
          </a:p>
          <a:p>
            <a:pPr lvl="1"/>
            <a:r>
              <a:rPr lang="en-US" sz="3200" dirty="0">
                <a:solidFill>
                  <a:srgbClr val="FFFF00"/>
                </a:solidFill>
              </a:rPr>
              <a:t> Depth of Processing </a:t>
            </a:r>
            <a:r>
              <a:rPr lang="en-US" sz="3000" dirty="0">
                <a:solidFill>
                  <a:srgbClr val="FFFF00"/>
                </a:solidFill>
              </a:rPr>
              <a:t>(distinctiveness &amp; elaboration)</a:t>
            </a:r>
          </a:p>
          <a:p>
            <a:pPr lvl="1"/>
            <a:r>
              <a:rPr lang="en-US" sz="3200" dirty="0">
                <a:solidFill>
                  <a:srgbClr val="FFFF00"/>
                </a:solidFill>
              </a:rPr>
              <a:t> Encoding-Specificity </a:t>
            </a:r>
            <a:r>
              <a:rPr lang="en-US" sz="3000" dirty="0">
                <a:solidFill>
                  <a:srgbClr val="FFFF00"/>
                </a:solidFill>
              </a:rPr>
              <a:t>(cues &amp; context)</a:t>
            </a:r>
          </a:p>
          <a:p>
            <a:pPr lvl="1"/>
            <a:r>
              <a:rPr lang="en-US" sz="3200" dirty="0">
                <a:solidFill>
                  <a:srgbClr val="FFFF00"/>
                </a:solidFill>
              </a:rPr>
              <a:t> Emotional Context </a:t>
            </a:r>
            <a:r>
              <a:rPr lang="en-US" sz="3000" dirty="0">
                <a:solidFill>
                  <a:srgbClr val="FFFF00"/>
                </a:solidFill>
              </a:rPr>
              <a:t>(Pollyanna Principle)</a:t>
            </a:r>
          </a:p>
          <a:p>
            <a:r>
              <a:rPr lang="en-US" sz="3600" dirty="0"/>
              <a:t>Retrieval</a:t>
            </a:r>
          </a:p>
          <a:p>
            <a:pPr lvl="1"/>
            <a:r>
              <a:rPr lang="en-US" sz="3200" dirty="0">
                <a:solidFill>
                  <a:srgbClr val="FFFF00"/>
                </a:solidFill>
              </a:rPr>
              <a:t> Explicit vs Implicit</a:t>
            </a:r>
          </a:p>
          <a:p>
            <a:r>
              <a:rPr lang="en-US" sz="3600" dirty="0"/>
              <a:t>Autobiographical Memory</a:t>
            </a:r>
          </a:p>
          <a:p>
            <a:pPr lvl="1"/>
            <a:r>
              <a:rPr lang="en-US" sz="3200" dirty="0">
                <a:solidFill>
                  <a:srgbClr val="FFFF00"/>
                </a:solidFill>
              </a:rPr>
              <a:t> Reconstruction, schemas, source &amp; reality monitoring</a:t>
            </a:r>
          </a:p>
          <a:p>
            <a:pPr lvl="1"/>
            <a:r>
              <a:rPr lang="en-US" sz="3200" dirty="0">
                <a:solidFill>
                  <a:srgbClr val="FFFF00"/>
                </a:solidFill>
              </a:rPr>
              <a:t> Post-misinformation, retroactive interference</a:t>
            </a:r>
          </a:p>
          <a:p>
            <a:pPr lvl="1"/>
            <a:r>
              <a:rPr lang="en-US" sz="3200" dirty="0">
                <a:solidFill>
                  <a:srgbClr val="FFFF00"/>
                </a:solidFill>
              </a:rPr>
              <a:t> Flashbulb &amp; false memories</a:t>
            </a:r>
          </a:p>
        </p:txBody>
      </p:sp>
      <p:sp>
        <p:nvSpPr>
          <p:cNvPr id="5" name="Content Placeholder 2"/>
          <p:cNvSpPr txBox="1">
            <a:spLocks/>
          </p:cNvSpPr>
          <p:nvPr/>
        </p:nvSpPr>
        <p:spPr>
          <a:xfrm>
            <a:off x="3804537" y="4244754"/>
            <a:ext cx="3679996" cy="597371"/>
          </a:xfrm>
          <a:prstGeom prst="rect">
            <a:avLst/>
          </a:prstGeom>
        </p:spPr>
        <p:txBody>
          <a:bodyPr vert="horz" lIns="91440" tIns="45720" rIns="91440" bIns="45720" numCol="1" rtlCol="0">
            <a:no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Courier New" panose="02070309020205020404" pitchFamily="49" charset="0"/>
              <a:buChar char="o"/>
              <a:defRPr sz="2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Wingdings" panose="05000000000000000000" pitchFamily="2" charset="2"/>
              <a:buChar char="§"/>
              <a:defRPr sz="2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2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2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685800" marR="0" lvl="1" indent="-228600" algn="l" defTabSz="914400" rtl="0" eaLnBrk="1" fontAlgn="auto" latinLnBrk="0" hangingPunct="1">
              <a:lnSpc>
                <a:spcPct val="120000"/>
              </a:lnSpc>
              <a:spcBef>
                <a:spcPts val="500"/>
              </a:spcBef>
              <a:spcAft>
                <a:spcPts val="0"/>
              </a:spcAft>
              <a:buClrTx/>
              <a:buSzPct val="125000"/>
              <a:buFont typeface="Courier New" panose="02070309020205020404" pitchFamily="49" charset="0"/>
              <a:buChar char="o"/>
              <a:tabLst/>
              <a:defRPr/>
            </a:pPr>
            <a:r>
              <a:rPr kumimoji="0" lang="en-US" sz="2800" b="0" i="0" u="none" strike="noStrike" kern="1200" cap="none" spc="0" normalizeH="0" baseline="0" noProof="0" dirty="0">
                <a:ln>
                  <a:noFill/>
                </a:ln>
                <a:solidFill>
                  <a:srgbClr val="FFFF00"/>
                </a:solidFill>
                <a:effectLst/>
                <a:uLnTx/>
                <a:uFillTx/>
                <a:latin typeface="Tw Cen MT" panose="020B0602020104020603"/>
                <a:ea typeface="+mn-ea"/>
                <a:cs typeface="+mn-cs"/>
              </a:rPr>
              <a:t> Priming, Expertise</a:t>
            </a:r>
          </a:p>
        </p:txBody>
      </p:sp>
      <p:sp>
        <p:nvSpPr>
          <p:cNvPr id="6" name="Content Placeholder 2"/>
          <p:cNvSpPr txBox="1">
            <a:spLocks/>
          </p:cNvSpPr>
          <p:nvPr/>
        </p:nvSpPr>
        <p:spPr>
          <a:xfrm>
            <a:off x="6824403" y="4244754"/>
            <a:ext cx="2494664" cy="597371"/>
          </a:xfrm>
          <a:prstGeom prst="rect">
            <a:avLst/>
          </a:prstGeom>
        </p:spPr>
        <p:txBody>
          <a:bodyPr vert="horz" lIns="91440" tIns="45720" rIns="91440" bIns="45720" numCol="1" rtlCol="0">
            <a:no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Courier New" panose="02070309020205020404" pitchFamily="49" charset="0"/>
              <a:buChar char="o"/>
              <a:defRPr sz="2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Wingdings" panose="05000000000000000000" pitchFamily="2" charset="2"/>
              <a:buChar char="§"/>
              <a:defRPr sz="2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2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2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685800" marR="0" lvl="1" indent="-228600" algn="l" defTabSz="914400" rtl="0" eaLnBrk="1" fontAlgn="auto" latinLnBrk="0" hangingPunct="1">
              <a:lnSpc>
                <a:spcPct val="120000"/>
              </a:lnSpc>
              <a:spcBef>
                <a:spcPts val="500"/>
              </a:spcBef>
              <a:spcAft>
                <a:spcPts val="0"/>
              </a:spcAft>
              <a:buClrTx/>
              <a:buSzPct val="125000"/>
              <a:buFont typeface="Courier New" panose="02070309020205020404" pitchFamily="49" charset="0"/>
              <a:buChar char="o"/>
              <a:tabLst/>
              <a:defRPr/>
            </a:pPr>
            <a:r>
              <a:rPr kumimoji="0" lang="en-US" sz="2800" b="0" i="0" u="none" strike="noStrike" kern="1200" cap="none" spc="0" normalizeH="0" baseline="0" noProof="0" dirty="0">
                <a:ln>
                  <a:noFill/>
                </a:ln>
                <a:solidFill>
                  <a:srgbClr val="FFFF00"/>
                </a:solidFill>
                <a:effectLst/>
                <a:uLnTx/>
                <a:uFillTx/>
                <a:latin typeface="Tw Cen MT" panose="020B0602020104020603"/>
                <a:ea typeface="+mn-ea"/>
                <a:cs typeface="+mn-cs"/>
              </a:rPr>
              <a:t> Amnesia</a:t>
            </a:r>
          </a:p>
        </p:txBody>
      </p:sp>
    </p:spTree>
    <p:extLst>
      <p:ext uri="{BB962C8B-B14F-4D97-AF65-F5344CB8AC3E}">
        <p14:creationId xmlns:p14="http://schemas.microsoft.com/office/powerpoint/2010/main" val="460597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aspects of LTM</a:t>
            </a:r>
          </a:p>
        </p:txBody>
      </p:sp>
      <p:sp>
        <p:nvSpPr>
          <p:cNvPr id="3" name="Content Placeholder 2"/>
          <p:cNvSpPr>
            <a:spLocks noGrp="1"/>
          </p:cNvSpPr>
          <p:nvPr>
            <p:ph idx="1"/>
          </p:nvPr>
        </p:nvSpPr>
        <p:spPr>
          <a:xfrm>
            <a:off x="856059" y="1478569"/>
            <a:ext cx="4372157" cy="5298749"/>
          </a:xfrm>
        </p:spPr>
        <p:txBody>
          <a:bodyPr>
            <a:normAutofit lnSpcReduction="10000"/>
          </a:bodyPr>
          <a:lstStyle/>
          <a:p>
            <a:r>
              <a:rPr lang="en-US" dirty="0"/>
              <a:t>Encoding:</a:t>
            </a:r>
          </a:p>
          <a:p>
            <a:pPr lvl="1"/>
            <a:r>
              <a:rPr lang="en-US" dirty="0"/>
              <a:t> Process info to store into LTM</a:t>
            </a:r>
          </a:p>
          <a:p>
            <a:endParaRPr lang="en-US" dirty="0"/>
          </a:p>
          <a:p>
            <a:r>
              <a:rPr lang="en-US" dirty="0"/>
              <a:t>Retrieval: </a:t>
            </a:r>
          </a:p>
          <a:p>
            <a:pPr lvl="1"/>
            <a:r>
              <a:rPr lang="en-US" dirty="0"/>
              <a:t> Locate info stored in LTM</a:t>
            </a:r>
          </a:p>
          <a:p>
            <a:pPr lvl="1"/>
            <a:r>
              <a:rPr lang="en-US" dirty="0"/>
              <a:t> Source of typical memory errors</a:t>
            </a:r>
          </a:p>
        </p:txBody>
      </p:sp>
      <p:pic>
        <p:nvPicPr>
          <p:cNvPr id="11" name="Picture 10"/>
          <p:cNvPicPr>
            <a:picLocks noChangeAspect="1"/>
          </p:cNvPicPr>
          <p:nvPr/>
        </p:nvPicPr>
        <p:blipFill>
          <a:blip r:embed="rId3"/>
          <a:stretch>
            <a:fillRect/>
          </a:stretch>
        </p:blipFill>
        <p:spPr>
          <a:xfrm>
            <a:off x="4798204" y="1478568"/>
            <a:ext cx="4137531" cy="4693904"/>
          </a:xfrm>
          <a:prstGeom prst="rect">
            <a:avLst/>
          </a:prstGeom>
        </p:spPr>
      </p:pic>
    </p:spTree>
    <p:extLst>
      <p:ext uri="{BB962C8B-B14F-4D97-AF65-F5344CB8AC3E}">
        <p14:creationId xmlns:p14="http://schemas.microsoft.com/office/powerpoint/2010/main" val="2576340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5464" y="0"/>
            <a:ext cx="6874136" cy="1219200"/>
          </a:xfrm>
        </p:spPr>
        <p:txBody>
          <a:bodyPr>
            <a:normAutofit fontScale="90000"/>
          </a:bodyPr>
          <a:lstStyle/>
          <a:p>
            <a:pPr algn="ctr"/>
            <a:r>
              <a:rPr lang="en-US" sz="3100" dirty="0"/>
              <a:t>Altering your knowledge</a:t>
            </a:r>
            <a:r>
              <a:rPr lang="en-US" dirty="0"/>
              <a:t>:</a:t>
            </a:r>
            <a:br>
              <a:rPr lang="en-US" dirty="0"/>
            </a:br>
            <a:r>
              <a:rPr lang="en-US" dirty="0"/>
              <a:t>Social Media</a:t>
            </a: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422450" y="1790700"/>
            <a:ext cx="3559289" cy="2895600"/>
          </a:xfrm>
        </p:spPr>
      </p:pic>
      <p:sp>
        <p:nvSpPr>
          <p:cNvPr id="5" name="Content Placeholder 2"/>
          <p:cNvSpPr txBox="1">
            <a:spLocks/>
          </p:cNvSpPr>
          <p:nvPr/>
        </p:nvSpPr>
        <p:spPr>
          <a:xfrm>
            <a:off x="806823" y="1104900"/>
            <a:ext cx="4701688" cy="3124200"/>
          </a:xfrm>
          <a:prstGeom prst="rect">
            <a:avLst/>
          </a:prstGeom>
        </p:spPr>
        <p:txBody>
          <a:bodyPr vert="horz" lIns="91440" tIns="45720" rIns="91440" bIns="45720" rtlCol="0">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buNone/>
            </a:pPr>
            <a:r>
              <a:rPr lang="en-US" sz="2800" u="sng" dirty="0"/>
              <a:t>Repeated statements:</a:t>
            </a:r>
          </a:p>
          <a:p>
            <a:r>
              <a:rPr lang="en-US" sz="2800" dirty="0"/>
              <a:t>Rated as </a:t>
            </a:r>
            <a:r>
              <a:rPr lang="en-US" sz="2800" i="1" dirty="0"/>
              <a:t>more true</a:t>
            </a:r>
            <a:endParaRPr lang="en-US" sz="2800" dirty="0"/>
          </a:p>
          <a:p>
            <a:r>
              <a:rPr lang="en-US" sz="2800" dirty="0"/>
              <a:t>Feel more true even if against one’s knowledge</a:t>
            </a:r>
          </a:p>
          <a:p>
            <a:pPr lvl="1"/>
            <a:r>
              <a:rPr lang="en-US" sz="2800" i="1" dirty="0"/>
              <a:t>Not protected by prior knowledge</a:t>
            </a:r>
          </a:p>
        </p:txBody>
      </p:sp>
      <p:sp>
        <p:nvSpPr>
          <p:cNvPr id="6" name="Content Placeholder 2"/>
          <p:cNvSpPr txBox="1">
            <a:spLocks/>
          </p:cNvSpPr>
          <p:nvPr/>
        </p:nvSpPr>
        <p:spPr>
          <a:xfrm>
            <a:off x="0" y="6324600"/>
            <a:ext cx="9144000" cy="533400"/>
          </a:xfrm>
          <a:prstGeom prst="rect">
            <a:avLst/>
          </a:prstGeom>
          <a:solidFill>
            <a:schemeClr val="bg1"/>
          </a:solidFill>
          <a:ln>
            <a:solidFill>
              <a:schemeClr val="tx1"/>
            </a:solidFill>
          </a:ln>
        </p:spPr>
        <p:txBody>
          <a:bodyPr vert="horz" lIns="91440" tIns="45720" rIns="91440" bIns="45720" rtlCol="0">
            <a:normAutofit lnSpcReduction="10000"/>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buNone/>
            </a:pPr>
            <a:r>
              <a:rPr lang="en-US" sz="1400" b="1" dirty="0" err="1"/>
              <a:t>Dechêne</a:t>
            </a:r>
            <a:r>
              <a:rPr lang="en-US" sz="1400" b="1" dirty="0"/>
              <a:t>, Stahl, Hansen, &amp; </a:t>
            </a:r>
            <a:r>
              <a:rPr lang="en-US" sz="1400" b="1" dirty="0" err="1"/>
              <a:t>Wänke</a:t>
            </a:r>
            <a:r>
              <a:rPr lang="en-US" sz="1400" b="1" dirty="0"/>
              <a:t> (2009), Fazio, </a:t>
            </a:r>
            <a:r>
              <a:rPr lang="en-US" sz="1400" b="1" dirty="0" err="1"/>
              <a:t>Brashier</a:t>
            </a:r>
            <a:r>
              <a:rPr lang="en-US" sz="1400" b="1" dirty="0"/>
              <a:t>, Payne, &amp; Marsh (2015), Henkel &amp; Mattson (2011)</a:t>
            </a:r>
          </a:p>
          <a:p>
            <a:pPr marL="0" indent="0">
              <a:buNone/>
            </a:pPr>
            <a:r>
              <a:rPr lang="en-US" sz="1400" dirty="0"/>
              <a:t>https://theconversation.com/unbelievable-news-read-it-again-and-you-might-think-its-true-69602</a:t>
            </a:r>
            <a:endParaRPr lang="en-US" sz="1200" i="1" dirty="0"/>
          </a:p>
        </p:txBody>
      </p:sp>
      <p:sp>
        <p:nvSpPr>
          <p:cNvPr id="7" name="Content Placeholder 2"/>
          <p:cNvSpPr txBox="1">
            <a:spLocks/>
          </p:cNvSpPr>
          <p:nvPr/>
        </p:nvSpPr>
        <p:spPr>
          <a:xfrm>
            <a:off x="0" y="2057400"/>
            <a:ext cx="5105400" cy="2209800"/>
          </a:xfrm>
          <a:prstGeom prst="rect">
            <a:avLst/>
          </a:prstGeom>
        </p:spPr>
        <p:txBody>
          <a:bodyPr vert="horz" lIns="91440" tIns="45720" rIns="91440" bIns="45720" rtlCol="0">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endParaRPr lang="en-US" sz="2800" dirty="0"/>
          </a:p>
        </p:txBody>
      </p:sp>
      <p:sp>
        <p:nvSpPr>
          <p:cNvPr id="9" name="Content Placeholder 2"/>
          <p:cNvSpPr txBox="1">
            <a:spLocks/>
          </p:cNvSpPr>
          <p:nvPr/>
        </p:nvSpPr>
        <p:spPr>
          <a:xfrm>
            <a:off x="1032734" y="4419600"/>
            <a:ext cx="8035066" cy="1524000"/>
          </a:xfrm>
          <a:prstGeom prst="rect">
            <a:avLst/>
          </a:prstGeom>
        </p:spPr>
        <p:txBody>
          <a:bodyPr vert="horz" lIns="91440" tIns="45720" rIns="91440" bIns="45720" rtlCol="0">
            <a:normAutofit lnSpcReduction="10000"/>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buNone/>
            </a:pPr>
            <a:r>
              <a:rPr lang="en-US" sz="2800" u="sng" dirty="0"/>
              <a:t>Less credible info:</a:t>
            </a:r>
          </a:p>
          <a:p>
            <a:pPr lvl="1"/>
            <a:r>
              <a:rPr lang="en-US" sz="2800" dirty="0"/>
              <a:t>Still likely to remember false info</a:t>
            </a:r>
          </a:p>
          <a:p>
            <a:pPr lvl="1"/>
            <a:r>
              <a:rPr lang="en-US" sz="2800" dirty="0"/>
              <a:t>Likely to forget info is false</a:t>
            </a:r>
          </a:p>
        </p:txBody>
      </p:sp>
    </p:spTree>
    <p:extLst>
      <p:ext uri="{BB962C8B-B14F-4D97-AF65-F5344CB8AC3E}">
        <p14:creationId xmlns:p14="http://schemas.microsoft.com/office/powerpoint/2010/main" val="2277807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fade">
                                      <p:cBhvr>
                                        <p:cTn id="15" dur="500"/>
                                        <p:tgtEl>
                                          <p:spTgt spid="5">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9">
                                            <p:txEl>
                                              <p:pRg st="1" end="1"/>
                                            </p:txEl>
                                          </p:spTgt>
                                        </p:tgtEl>
                                        <p:attrNameLst>
                                          <p:attrName>style.visibility</p:attrName>
                                        </p:attrNameLst>
                                      </p:cBhvr>
                                      <p:to>
                                        <p:strVal val="visible"/>
                                      </p:to>
                                    </p:set>
                                    <p:animEffect transition="in" filter="fade">
                                      <p:cBhvr>
                                        <p:cTn id="20" dur="500"/>
                                        <p:tgtEl>
                                          <p:spTgt spid="9">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9">
                                            <p:txEl>
                                              <p:pRg st="2" end="2"/>
                                            </p:txEl>
                                          </p:spTgt>
                                        </p:tgtEl>
                                        <p:attrNameLst>
                                          <p:attrName>style.visibility</p:attrName>
                                        </p:attrNameLst>
                                      </p:cBhvr>
                                      <p:to>
                                        <p:strVal val="visible"/>
                                      </p:to>
                                    </p:set>
                                    <p:animEffect transition="in" filter="fade">
                                      <p:cBhvr>
                                        <p:cTn id="23"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6764" y="0"/>
            <a:ext cx="7142880" cy="828339"/>
          </a:xfrm>
        </p:spPr>
        <p:txBody>
          <a:bodyPr/>
          <a:lstStyle/>
          <a:p>
            <a:r>
              <a:rPr lang="en-US" dirty="0"/>
              <a:t>Eyewitness Testimony</a:t>
            </a:r>
          </a:p>
        </p:txBody>
      </p:sp>
      <p:sp>
        <p:nvSpPr>
          <p:cNvPr id="4" name="TextBox 3"/>
          <p:cNvSpPr txBox="1"/>
          <p:nvPr/>
        </p:nvSpPr>
        <p:spPr>
          <a:xfrm>
            <a:off x="3108960" y="2366681"/>
            <a:ext cx="3022898" cy="2899708"/>
          </a:xfrm>
          <a:prstGeom prst="ellipse">
            <a:avLst/>
          </a:prstGeom>
          <a:solidFill>
            <a:schemeClr val="bg1"/>
          </a:solidFill>
          <a:ln>
            <a:solidFill>
              <a:schemeClr val="bg1"/>
            </a:solidFill>
          </a:ln>
        </p:spPr>
        <p:txBody>
          <a:bodyPr wrap="square" rtlCol="0">
            <a:spAutoFit/>
          </a:bodyPr>
          <a:lstStyle/>
          <a:p>
            <a:pPr algn="ctr"/>
            <a:r>
              <a:rPr lang="en-US" sz="3200" dirty="0"/>
              <a:t>Current Knowledge;</a:t>
            </a:r>
          </a:p>
          <a:p>
            <a:pPr algn="ctr"/>
            <a:r>
              <a:rPr lang="en-US" sz="3200" dirty="0"/>
              <a:t>Recollection of event</a:t>
            </a:r>
          </a:p>
        </p:txBody>
      </p:sp>
      <p:grpSp>
        <p:nvGrpSpPr>
          <p:cNvPr id="45" name="Group 44"/>
          <p:cNvGrpSpPr/>
          <p:nvPr/>
        </p:nvGrpSpPr>
        <p:grpSpPr>
          <a:xfrm>
            <a:off x="3838330" y="1193136"/>
            <a:ext cx="1715551" cy="1173545"/>
            <a:chOff x="3838330" y="1193136"/>
            <a:chExt cx="1715551" cy="1173545"/>
          </a:xfrm>
        </p:grpSpPr>
        <p:sp>
          <p:nvSpPr>
            <p:cNvPr id="8" name="TextBox 7"/>
            <p:cNvSpPr txBox="1"/>
            <p:nvPr/>
          </p:nvSpPr>
          <p:spPr>
            <a:xfrm>
              <a:off x="3838330" y="1193136"/>
              <a:ext cx="1715551" cy="544830"/>
            </a:xfrm>
            <a:prstGeom prst="roundRect">
              <a:avLst/>
            </a:prstGeom>
            <a:ln/>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sz="2600" dirty="0"/>
                <a:t>Schemas</a:t>
              </a:r>
            </a:p>
          </p:txBody>
        </p:sp>
        <p:cxnSp>
          <p:nvCxnSpPr>
            <p:cNvPr id="17" name="Straight Arrow Connector 16"/>
            <p:cNvCxnSpPr>
              <a:stCxn id="8" idx="2"/>
              <a:endCxn id="4" idx="0"/>
            </p:cNvCxnSpPr>
            <p:nvPr/>
          </p:nvCxnSpPr>
          <p:spPr>
            <a:xfrm flipH="1">
              <a:off x="4620409" y="1737966"/>
              <a:ext cx="75697" cy="628715"/>
            </a:xfrm>
            <a:prstGeom prst="straightConnector1">
              <a:avLst/>
            </a:prstGeom>
            <a:ln w="76200">
              <a:solidFill>
                <a:schemeClr val="bg2"/>
              </a:solidFill>
              <a:tailEnd type="triangle"/>
            </a:ln>
          </p:spPr>
          <p:style>
            <a:lnRef idx="3">
              <a:schemeClr val="accent5"/>
            </a:lnRef>
            <a:fillRef idx="0">
              <a:schemeClr val="accent5"/>
            </a:fillRef>
            <a:effectRef idx="2">
              <a:schemeClr val="accent5"/>
            </a:effectRef>
            <a:fontRef idx="minor">
              <a:schemeClr val="tx1"/>
            </a:fontRef>
          </p:style>
        </p:cxnSp>
      </p:grpSp>
      <p:grpSp>
        <p:nvGrpSpPr>
          <p:cNvPr id="46" name="Group 45"/>
          <p:cNvGrpSpPr/>
          <p:nvPr/>
        </p:nvGrpSpPr>
        <p:grpSpPr>
          <a:xfrm>
            <a:off x="5689165" y="1026856"/>
            <a:ext cx="3392830" cy="1764477"/>
            <a:chOff x="5689165" y="1026856"/>
            <a:chExt cx="3392830" cy="1764477"/>
          </a:xfrm>
        </p:grpSpPr>
        <p:sp>
          <p:nvSpPr>
            <p:cNvPr id="5" name="TextBox 4"/>
            <p:cNvSpPr txBox="1"/>
            <p:nvPr/>
          </p:nvSpPr>
          <p:spPr>
            <a:xfrm>
              <a:off x="5924920" y="1026856"/>
              <a:ext cx="3157075" cy="1430179"/>
            </a:xfrm>
            <a:prstGeom prst="roundRect">
              <a:avLst/>
            </a:prstGeom>
            <a:ln/>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sz="2600" dirty="0"/>
                <a:t>Source monitoring</a:t>
              </a:r>
            </a:p>
            <a:p>
              <a:pPr marL="457200" indent="-457200">
                <a:buFont typeface="Arial" panose="020B0604020202020204" pitchFamily="34" charset="0"/>
                <a:buChar char="•"/>
              </a:pPr>
              <a:r>
                <a:rPr lang="en-US" sz="2600" i="1" dirty="0"/>
                <a:t>Misinformation</a:t>
              </a:r>
            </a:p>
            <a:p>
              <a:pPr marL="457200" indent="-457200">
                <a:buFont typeface="Arial" panose="020B0604020202020204" pitchFamily="34" charset="0"/>
                <a:buChar char="•"/>
              </a:pPr>
              <a:r>
                <a:rPr lang="en-US" sz="2600" i="1" dirty="0"/>
                <a:t>Retroactive </a:t>
              </a:r>
              <a:r>
                <a:rPr lang="en-US" sz="2600" i="1" dirty="0" err="1"/>
                <a:t>Interf</a:t>
              </a:r>
              <a:r>
                <a:rPr lang="en-US" sz="2600" i="1" dirty="0"/>
                <a:t>.</a:t>
              </a:r>
            </a:p>
          </p:txBody>
        </p:sp>
        <p:cxnSp>
          <p:nvCxnSpPr>
            <p:cNvPr id="18" name="Straight Arrow Connector 17"/>
            <p:cNvCxnSpPr>
              <a:stCxn id="5" idx="2"/>
              <a:endCxn id="4" idx="7"/>
            </p:cNvCxnSpPr>
            <p:nvPr/>
          </p:nvCxnSpPr>
          <p:spPr>
            <a:xfrm flipH="1">
              <a:off x="5689165" y="2457035"/>
              <a:ext cx="1814293" cy="334298"/>
            </a:xfrm>
            <a:prstGeom prst="straightConnector1">
              <a:avLst/>
            </a:prstGeom>
            <a:ln w="57150">
              <a:solidFill>
                <a:srgbClr val="C00000"/>
              </a:solidFill>
              <a:tailEnd type="triangle"/>
            </a:ln>
          </p:spPr>
          <p:style>
            <a:lnRef idx="1">
              <a:schemeClr val="accent3"/>
            </a:lnRef>
            <a:fillRef idx="0">
              <a:schemeClr val="accent3"/>
            </a:fillRef>
            <a:effectRef idx="0">
              <a:schemeClr val="accent3"/>
            </a:effectRef>
            <a:fontRef idx="minor">
              <a:schemeClr val="tx1"/>
            </a:fontRef>
          </p:style>
        </p:cxnSp>
      </p:grpSp>
      <p:grpSp>
        <p:nvGrpSpPr>
          <p:cNvPr id="47" name="Group 46"/>
          <p:cNvGrpSpPr/>
          <p:nvPr/>
        </p:nvGrpSpPr>
        <p:grpSpPr>
          <a:xfrm>
            <a:off x="6131858" y="3787962"/>
            <a:ext cx="2522863" cy="544830"/>
            <a:chOff x="6131858" y="3787962"/>
            <a:chExt cx="2522863" cy="544830"/>
          </a:xfrm>
        </p:grpSpPr>
        <p:sp>
          <p:nvSpPr>
            <p:cNvPr id="10" name="TextBox 9"/>
            <p:cNvSpPr txBox="1"/>
            <p:nvPr/>
          </p:nvSpPr>
          <p:spPr>
            <a:xfrm>
              <a:off x="6939170" y="3787962"/>
              <a:ext cx="1715551" cy="544830"/>
            </a:xfrm>
            <a:prstGeom prst="roundRect">
              <a:avLst/>
            </a:prstGeom>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2600" dirty="0"/>
                <a:t>Context</a:t>
              </a:r>
            </a:p>
          </p:txBody>
        </p:sp>
        <p:cxnSp>
          <p:nvCxnSpPr>
            <p:cNvPr id="21" name="Straight Arrow Connector 20"/>
            <p:cNvCxnSpPr>
              <a:stCxn id="10" idx="1"/>
              <a:endCxn id="4" idx="6"/>
            </p:cNvCxnSpPr>
            <p:nvPr/>
          </p:nvCxnSpPr>
          <p:spPr>
            <a:xfrm flipH="1" flipV="1">
              <a:off x="6131858" y="3816535"/>
              <a:ext cx="807312" cy="243842"/>
            </a:xfrm>
            <a:prstGeom prst="straightConnector1">
              <a:avLst/>
            </a:prstGeom>
            <a:ln w="57150">
              <a:solidFill>
                <a:schemeClr val="accent6"/>
              </a:solidFill>
              <a:tailEnd type="triangle"/>
            </a:ln>
          </p:spPr>
          <p:style>
            <a:lnRef idx="1">
              <a:schemeClr val="accent3"/>
            </a:lnRef>
            <a:fillRef idx="0">
              <a:schemeClr val="accent3"/>
            </a:fillRef>
            <a:effectRef idx="0">
              <a:schemeClr val="accent3"/>
            </a:effectRef>
            <a:fontRef idx="minor">
              <a:schemeClr val="tx1"/>
            </a:fontRef>
          </p:style>
        </p:cxnSp>
      </p:grpSp>
      <p:grpSp>
        <p:nvGrpSpPr>
          <p:cNvPr id="48" name="Group 47"/>
          <p:cNvGrpSpPr/>
          <p:nvPr/>
        </p:nvGrpSpPr>
        <p:grpSpPr>
          <a:xfrm>
            <a:off x="5689165" y="4841737"/>
            <a:ext cx="2965556" cy="1437491"/>
            <a:chOff x="5689165" y="4841737"/>
            <a:chExt cx="2965556" cy="1437491"/>
          </a:xfrm>
        </p:grpSpPr>
        <p:sp>
          <p:nvSpPr>
            <p:cNvPr id="9" name="TextBox 8"/>
            <p:cNvSpPr txBox="1"/>
            <p:nvPr/>
          </p:nvSpPr>
          <p:spPr>
            <a:xfrm>
              <a:off x="6734775" y="4849049"/>
              <a:ext cx="1919946" cy="1430179"/>
            </a:xfrm>
            <a:prstGeom prst="roundRect">
              <a:avLst/>
            </a:prstGeom>
            <a:ln/>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2600" dirty="0"/>
                <a:t>Emotions</a:t>
              </a:r>
            </a:p>
            <a:p>
              <a:pPr marL="457200" indent="-457200">
                <a:buFont typeface="Arial" panose="020B0604020202020204" pitchFamily="34" charset="0"/>
                <a:buChar char="•"/>
              </a:pPr>
              <a:r>
                <a:rPr lang="en-US" sz="2600" i="1" dirty="0"/>
                <a:t>e.g., Stress</a:t>
              </a:r>
            </a:p>
          </p:txBody>
        </p:sp>
        <p:cxnSp>
          <p:nvCxnSpPr>
            <p:cNvPr id="26" name="Straight Arrow Connector 25"/>
            <p:cNvCxnSpPr>
              <a:stCxn id="9" idx="1"/>
              <a:endCxn id="4" idx="5"/>
            </p:cNvCxnSpPr>
            <p:nvPr/>
          </p:nvCxnSpPr>
          <p:spPr>
            <a:xfrm flipH="1" flipV="1">
              <a:off x="5689165" y="4841737"/>
              <a:ext cx="1045610" cy="722402"/>
            </a:xfrm>
            <a:prstGeom prst="straightConnector1">
              <a:avLst/>
            </a:prstGeom>
            <a:ln w="57150">
              <a:solidFill>
                <a:schemeClr val="bg2"/>
              </a:solidFill>
              <a:tailEnd type="triangle"/>
            </a:ln>
          </p:spPr>
          <p:style>
            <a:lnRef idx="1">
              <a:schemeClr val="accent3"/>
            </a:lnRef>
            <a:fillRef idx="0">
              <a:schemeClr val="accent3"/>
            </a:fillRef>
            <a:effectRef idx="0">
              <a:schemeClr val="accent3"/>
            </a:effectRef>
            <a:fontRef idx="minor">
              <a:schemeClr val="tx1"/>
            </a:fontRef>
          </p:style>
        </p:cxnSp>
      </p:grpSp>
      <p:grpSp>
        <p:nvGrpSpPr>
          <p:cNvPr id="49" name="Group 48"/>
          <p:cNvGrpSpPr/>
          <p:nvPr/>
        </p:nvGrpSpPr>
        <p:grpSpPr>
          <a:xfrm>
            <a:off x="3636085" y="5266389"/>
            <a:ext cx="1715551" cy="1506591"/>
            <a:chOff x="3636085" y="5266389"/>
            <a:chExt cx="1715551" cy="1506591"/>
          </a:xfrm>
        </p:grpSpPr>
        <p:sp>
          <p:nvSpPr>
            <p:cNvPr id="7" name="TextBox 6"/>
            <p:cNvSpPr txBox="1"/>
            <p:nvPr/>
          </p:nvSpPr>
          <p:spPr>
            <a:xfrm>
              <a:off x="3636085" y="5785476"/>
              <a:ext cx="1715551" cy="987504"/>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sz="2600" dirty="0"/>
                <a:t>Present info (WM)</a:t>
              </a:r>
            </a:p>
          </p:txBody>
        </p:sp>
        <p:cxnSp>
          <p:nvCxnSpPr>
            <p:cNvPr id="29" name="Straight Arrow Connector 28"/>
            <p:cNvCxnSpPr>
              <a:stCxn id="7" idx="0"/>
              <a:endCxn id="4" idx="4"/>
            </p:cNvCxnSpPr>
            <p:nvPr/>
          </p:nvCxnSpPr>
          <p:spPr>
            <a:xfrm flipV="1">
              <a:off x="4493861" y="5266389"/>
              <a:ext cx="126548" cy="519087"/>
            </a:xfrm>
            <a:prstGeom prst="straightConnector1">
              <a:avLst/>
            </a:prstGeom>
            <a:ln w="57150">
              <a:solidFill>
                <a:schemeClr val="accent4"/>
              </a:solidFill>
              <a:tailEnd type="triangle"/>
            </a:ln>
          </p:spPr>
          <p:style>
            <a:lnRef idx="1">
              <a:schemeClr val="accent3"/>
            </a:lnRef>
            <a:fillRef idx="0">
              <a:schemeClr val="accent3"/>
            </a:fillRef>
            <a:effectRef idx="0">
              <a:schemeClr val="accent3"/>
            </a:effectRef>
            <a:fontRef idx="minor">
              <a:schemeClr val="tx1"/>
            </a:fontRef>
          </p:style>
        </p:cxnSp>
      </p:grpSp>
      <p:grpSp>
        <p:nvGrpSpPr>
          <p:cNvPr id="50" name="Group 49"/>
          <p:cNvGrpSpPr/>
          <p:nvPr/>
        </p:nvGrpSpPr>
        <p:grpSpPr>
          <a:xfrm>
            <a:off x="204201" y="4841737"/>
            <a:ext cx="3347452" cy="994816"/>
            <a:chOff x="204201" y="4841737"/>
            <a:chExt cx="3347452" cy="994816"/>
          </a:xfrm>
        </p:grpSpPr>
        <p:sp>
          <p:nvSpPr>
            <p:cNvPr id="13" name="TextBox 12"/>
            <p:cNvSpPr txBox="1"/>
            <p:nvPr/>
          </p:nvSpPr>
          <p:spPr>
            <a:xfrm>
              <a:off x="204201" y="4849049"/>
              <a:ext cx="2407170" cy="987504"/>
            </a:xfrm>
            <a:prstGeom prst="roundRect">
              <a:avLst/>
            </a:prstGeom>
            <a:ln/>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2600" dirty="0"/>
                <a:t>Own ethnicity bias</a:t>
              </a:r>
            </a:p>
          </p:txBody>
        </p:sp>
        <p:cxnSp>
          <p:nvCxnSpPr>
            <p:cNvPr id="32" name="Straight Arrow Connector 31"/>
            <p:cNvCxnSpPr>
              <a:stCxn id="13" idx="3"/>
              <a:endCxn id="4" idx="3"/>
            </p:cNvCxnSpPr>
            <p:nvPr/>
          </p:nvCxnSpPr>
          <p:spPr>
            <a:xfrm flipV="1">
              <a:off x="2611371" y="4841737"/>
              <a:ext cx="940282" cy="501064"/>
            </a:xfrm>
            <a:prstGeom prst="straightConnector1">
              <a:avLst/>
            </a:prstGeom>
            <a:ln w="57150">
              <a:solidFill>
                <a:srgbClr val="C00000"/>
              </a:solidFill>
              <a:tailEnd type="triangle"/>
            </a:ln>
          </p:spPr>
          <p:style>
            <a:lnRef idx="1">
              <a:schemeClr val="accent3"/>
            </a:lnRef>
            <a:fillRef idx="0">
              <a:schemeClr val="accent3"/>
            </a:fillRef>
            <a:effectRef idx="0">
              <a:schemeClr val="accent3"/>
            </a:effectRef>
            <a:fontRef idx="minor">
              <a:schemeClr val="tx1"/>
            </a:fontRef>
          </p:style>
        </p:cxnSp>
      </p:grpSp>
      <p:grpSp>
        <p:nvGrpSpPr>
          <p:cNvPr id="51" name="Group 50"/>
          <p:cNvGrpSpPr/>
          <p:nvPr/>
        </p:nvGrpSpPr>
        <p:grpSpPr>
          <a:xfrm>
            <a:off x="204201" y="3402472"/>
            <a:ext cx="2904759" cy="544830"/>
            <a:chOff x="204201" y="3402472"/>
            <a:chExt cx="2904759" cy="544830"/>
          </a:xfrm>
        </p:grpSpPr>
        <p:sp>
          <p:nvSpPr>
            <p:cNvPr id="12" name="TextBox 11"/>
            <p:cNvSpPr txBox="1"/>
            <p:nvPr/>
          </p:nvSpPr>
          <p:spPr>
            <a:xfrm>
              <a:off x="204201" y="3402472"/>
              <a:ext cx="2256271" cy="544830"/>
            </a:xfrm>
            <a:prstGeom prst="roundRect">
              <a:avLst/>
            </a:prstGeom>
            <a:ln/>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600" dirty="0"/>
                <a:t>Social pressure</a:t>
              </a:r>
              <a:endParaRPr lang="en-US" sz="2600" i="1" dirty="0"/>
            </a:p>
          </p:txBody>
        </p:sp>
        <p:cxnSp>
          <p:nvCxnSpPr>
            <p:cNvPr id="35" name="Straight Arrow Connector 34"/>
            <p:cNvCxnSpPr>
              <a:stCxn id="12" idx="3"/>
              <a:endCxn id="4" idx="2"/>
            </p:cNvCxnSpPr>
            <p:nvPr/>
          </p:nvCxnSpPr>
          <p:spPr>
            <a:xfrm>
              <a:off x="2460472" y="3674887"/>
              <a:ext cx="648488" cy="141648"/>
            </a:xfrm>
            <a:prstGeom prst="straightConnector1">
              <a:avLst/>
            </a:prstGeom>
            <a:ln w="57150">
              <a:solidFill>
                <a:schemeClr val="accent2"/>
              </a:solidFill>
              <a:tailEnd type="triangle"/>
            </a:ln>
          </p:spPr>
          <p:style>
            <a:lnRef idx="1">
              <a:schemeClr val="accent3"/>
            </a:lnRef>
            <a:fillRef idx="0">
              <a:schemeClr val="accent3"/>
            </a:fillRef>
            <a:effectRef idx="0">
              <a:schemeClr val="accent3"/>
            </a:effectRef>
            <a:fontRef idx="minor">
              <a:schemeClr val="tx1"/>
            </a:fontRef>
          </p:style>
        </p:cxnSp>
      </p:grpSp>
      <p:grpSp>
        <p:nvGrpSpPr>
          <p:cNvPr id="52" name="Group 51"/>
          <p:cNvGrpSpPr/>
          <p:nvPr/>
        </p:nvGrpSpPr>
        <p:grpSpPr>
          <a:xfrm>
            <a:off x="992538" y="1077859"/>
            <a:ext cx="2559115" cy="1713474"/>
            <a:chOff x="992538" y="1077859"/>
            <a:chExt cx="2559115" cy="1713474"/>
          </a:xfrm>
        </p:grpSpPr>
        <p:sp>
          <p:nvSpPr>
            <p:cNvPr id="6" name="TextBox 5"/>
            <p:cNvSpPr txBox="1"/>
            <p:nvPr/>
          </p:nvSpPr>
          <p:spPr>
            <a:xfrm>
              <a:off x="992538" y="1077859"/>
              <a:ext cx="2256271" cy="1430179"/>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600" dirty="0"/>
                <a:t>Past info (LTM)</a:t>
              </a:r>
            </a:p>
            <a:p>
              <a:pPr marL="457200" indent="-457200">
                <a:buFont typeface="Arial" panose="020B0604020202020204" pitchFamily="34" charset="0"/>
                <a:buChar char="•"/>
              </a:pPr>
              <a:r>
                <a:rPr lang="en-US" sz="2600" i="1" dirty="0"/>
                <a:t>Time of mem.</a:t>
              </a:r>
            </a:p>
          </p:txBody>
        </p:sp>
        <p:cxnSp>
          <p:nvCxnSpPr>
            <p:cNvPr id="38" name="Straight Arrow Connector 37"/>
            <p:cNvCxnSpPr>
              <a:stCxn id="6" idx="2"/>
              <a:endCxn id="4" idx="1"/>
            </p:cNvCxnSpPr>
            <p:nvPr/>
          </p:nvCxnSpPr>
          <p:spPr>
            <a:xfrm>
              <a:off x="2120674" y="2508038"/>
              <a:ext cx="1430979" cy="283295"/>
            </a:xfrm>
            <a:prstGeom prst="straightConnector1">
              <a:avLst/>
            </a:prstGeom>
            <a:ln w="57150">
              <a:solidFill>
                <a:schemeClr val="accent4"/>
              </a:solidFill>
              <a:tailEnd type="triangle"/>
            </a:ln>
          </p:spPr>
          <p:style>
            <a:lnRef idx="1">
              <a:schemeClr val="accent3"/>
            </a:lnRef>
            <a:fillRef idx="0">
              <a:schemeClr val="accent3"/>
            </a:fillRef>
            <a:effectRef idx="0">
              <a:schemeClr val="accent3"/>
            </a:effectRef>
            <a:fontRef idx="minor">
              <a:schemeClr val="tx1"/>
            </a:fontRef>
          </p:style>
        </p:cxnSp>
      </p:grpSp>
      <p:cxnSp>
        <p:nvCxnSpPr>
          <p:cNvPr id="54" name="Straight Connector 53"/>
          <p:cNvCxnSpPr>
            <a:stCxn id="10" idx="2"/>
            <a:endCxn id="9" idx="0"/>
          </p:cNvCxnSpPr>
          <p:nvPr/>
        </p:nvCxnSpPr>
        <p:spPr>
          <a:xfrm flipH="1">
            <a:off x="7694748" y="4332792"/>
            <a:ext cx="102198" cy="516257"/>
          </a:xfrm>
          <a:prstGeom prst="line">
            <a:avLst/>
          </a:prstGeom>
          <a:ln w="5715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5834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Main points</a:t>
            </a:r>
          </a:p>
        </p:txBody>
      </p:sp>
      <p:sp>
        <p:nvSpPr>
          <p:cNvPr id="3" name="Content Placeholder 2"/>
          <p:cNvSpPr>
            <a:spLocks noGrp="1"/>
          </p:cNvSpPr>
          <p:nvPr>
            <p:ph idx="1"/>
          </p:nvPr>
        </p:nvSpPr>
        <p:spPr>
          <a:xfrm>
            <a:off x="1226764" y="1188113"/>
            <a:ext cx="7142880" cy="5460113"/>
          </a:xfrm>
        </p:spPr>
        <p:txBody>
          <a:bodyPr>
            <a:normAutofit/>
          </a:bodyPr>
          <a:lstStyle/>
          <a:p>
            <a:r>
              <a:rPr lang="en-US" dirty="0"/>
              <a:t>LTM: complex, fluid, &amp; adaptive</a:t>
            </a:r>
          </a:p>
          <a:p>
            <a:r>
              <a:rPr lang="en-US" dirty="0"/>
              <a:t>Two step process: Encoding &amp; Retrieval</a:t>
            </a:r>
          </a:p>
          <a:p>
            <a:pPr lvl="1"/>
            <a:r>
              <a:rPr lang="en-US" dirty="0"/>
              <a:t> Each affected by different factors</a:t>
            </a:r>
          </a:p>
          <a:p>
            <a:r>
              <a:rPr lang="en-US" dirty="0"/>
              <a:t>Diff types of mem. for diff things</a:t>
            </a:r>
          </a:p>
          <a:p>
            <a:r>
              <a:rPr lang="en-US" dirty="0"/>
              <a:t>Memories susceptible to many distortions</a:t>
            </a:r>
          </a:p>
          <a:p>
            <a:r>
              <a:rPr lang="en-US" dirty="0"/>
              <a:t>Emotion &amp; context affect retrieval</a:t>
            </a:r>
          </a:p>
        </p:txBody>
      </p:sp>
    </p:spTree>
    <p:extLst>
      <p:ext uri="{BB962C8B-B14F-4D97-AF65-F5344CB8AC3E}">
        <p14:creationId xmlns:p14="http://schemas.microsoft.com/office/powerpoint/2010/main" val="16623404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b="7515"/>
          <a:stretch/>
        </p:blipFill>
        <p:spPr>
          <a:xfrm>
            <a:off x="2573020" y="61171"/>
            <a:ext cx="3686464" cy="36821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 name="Title 1"/>
          <p:cNvSpPr>
            <a:spLocks noGrp="1"/>
          </p:cNvSpPr>
          <p:nvPr>
            <p:ph type="ctrTitle"/>
          </p:nvPr>
        </p:nvSpPr>
        <p:spPr/>
        <p:txBody>
          <a:bodyPr/>
          <a:lstStyle/>
          <a:p>
            <a:pPr algn="ctr"/>
            <a:r>
              <a:rPr lang="en-US" dirty="0"/>
              <a:t>Memory Strategies &amp; Metacognition</a:t>
            </a:r>
          </a:p>
        </p:txBody>
      </p:sp>
      <p:sp>
        <p:nvSpPr>
          <p:cNvPr id="3" name="Subtitle 2"/>
          <p:cNvSpPr>
            <a:spLocks noGrp="1"/>
          </p:cNvSpPr>
          <p:nvPr>
            <p:ph type="subTitle" idx="1"/>
          </p:nvPr>
        </p:nvSpPr>
        <p:spPr>
          <a:xfrm>
            <a:off x="808831" y="5230970"/>
            <a:ext cx="7526338" cy="862259"/>
          </a:xfrm>
        </p:spPr>
        <p:txBody>
          <a:bodyPr>
            <a:noAutofit/>
          </a:bodyPr>
          <a:lstStyle/>
          <a:p>
            <a:r>
              <a:rPr lang="en-US" sz="3600" dirty="0"/>
              <a:t>Chapter 6</a:t>
            </a:r>
          </a:p>
        </p:txBody>
      </p:sp>
    </p:spTree>
    <p:extLst>
      <p:ext uri="{BB962C8B-B14F-4D97-AF65-F5344CB8AC3E}">
        <p14:creationId xmlns:p14="http://schemas.microsoft.com/office/powerpoint/2010/main" val="24224817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Meta-Outline</a:t>
            </a:r>
          </a:p>
        </p:txBody>
      </p:sp>
      <p:sp>
        <p:nvSpPr>
          <p:cNvPr id="10" name="Content Placeholder 9"/>
          <p:cNvSpPr>
            <a:spLocks noGrp="1"/>
          </p:cNvSpPr>
          <p:nvPr>
            <p:ph idx="1"/>
          </p:nvPr>
        </p:nvSpPr>
        <p:spPr>
          <a:xfrm>
            <a:off x="219075" y="1276350"/>
            <a:ext cx="8772525" cy="5581650"/>
          </a:xfrm>
        </p:spPr>
        <p:txBody>
          <a:bodyPr>
            <a:normAutofit fontScale="92500" lnSpcReduction="10000"/>
          </a:bodyPr>
          <a:lstStyle/>
          <a:p>
            <a:r>
              <a:rPr lang="en-US" sz="2800" dirty="0"/>
              <a:t> Remembering the basic</a:t>
            </a:r>
          </a:p>
          <a:p>
            <a:pPr lvl="1"/>
            <a:r>
              <a:rPr lang="en-US" dirty="0"/>
              <a:t> </a:t>
            </a:r>
            <a:r>
              <a:rPr lang="en-US" sz="2600" i="1" dirty="0">
                <a:solidFill>
                  <a:srgbClr val="FFFF00"/>
                </a:solidFill>
              </a:rPr>
              <a:t>Elaboration, Distinctiveness, Rehearsal, Self-reference effect, &amp; Encoding Specificity</a:t>
            </a:r>
          </a:p>
          <a:p>
            <a:r>
              <a:rPr lang="en-US" sz="2800" dirty="0"/>
              <a:t> Practice &amp; Mnemonics</a:t>
            </a:r>
          </a:p>
          <a:p>
            <a:endParaRPr lang="en-US" sz="2800" dirty="0"/>
          </a:p>
          <a:p>
            <a:endParaRPr lang="en-US" sz="2800" dirty="0"/>
          </a:p>
          <a:p>
            <a:endParaRPr lang="en-US" sz="2800" dirty="0"/>
          </a:p>
          <a:p>
            <a:endParaRPr lang="en-US" sz="2800" dirty="0"/>
          </a:p>
          <a:p>
            <a:endParaRPr lang="en-US" sz="2800" dirty="0"/>
          </a:p>
          <a:p>
            <a:r>
              <a:rPr lang="en-US" sz="2800" dirty="0" err="1"/>
              <a:t>Metamemory</a:t>
            </a:r>
            <a:r>
              <a:rPr lang="en-US" sz="2800" dirty="0"/>
              <a:t>:</a:t>
            </a:r>
          </a:p>
          <a:p>
            <a:pPr lvl="1"/>
            <a:r>
              <a:rPr lang="en-US" sz="2600" i="1" dirty="0">
                <a:solidFill>
                  <a:srgbClr val="FFFF00"/>
                </a:solidFill>
              </a:rPr>
              <a:t>TOT, FK, </a:t>
            </a:r>
            <a:r>
              <a:rPr lang="en-US" sz="2600" i="1" dirty="0" err="1">
                <a:solidFill>
                  <a:srgbClr val="FFFF00"/>
                </a:solidFill>
              </a:rPr>
              <a:t>Metacomprehension</a:t>
            </a:r>
            <a:endParaRPr lang="en-US" sz="2600" i="1" dirty="0">
              <a:solidFill>
                <a:srgbClr val="FFFF00"/>
              </a:solidFill>
            </a:endParaRPr>
          </a:p>
        </p:txBody>
      </p:sp>
      <p:sp>
        <p:nvSpPr>
          <p:cNvPr id="5" name="Content Placeholder 9"/>
          <p:cNvSpPr txBox="1">
            <a:spLocks/>
          </p:cNvSpPr>
          <p:nvPr/>
        </p:nvSpPr>
        <p:spPr>
          <a:xfrm>
            <a:off x="0" y="2991587"/>
            <a:ext cx="9144000" cy="2736353"/>
          </a:xfrm>
          <a:prstGeom prst="rect">
            <a:avLst/>
          </a:prstGeom>
          <a:effectLst>
            <a:outerShdw blurRad="50800" dir="14400000">
              <a:srgbClr val="000000">
                <a:alpha val="40000"/>
              </a:srgbClr>
            </a:outerShdw>
          </a:effectLst>
        </p:spPr>
        <p:txBody>
          <a:bodyPr vert="horz" lIns="91440" tIns="45720" rIns="91440" bIns="45720" numCol="2" rtlCol="0" anchor="t">
            <a:normAutofit/>
          </a:bodyPr>
          <a:lstStyle>
            <a:lvl1pPr marL="342900" indent="-342900" algn="l" defTabSz="457200" rtl="0" eaLnBrk="1" latinLnBrk="0" hangingPunct="1">
              <a:spcBef>
                <a:spcPct val="20000"/>
              </a:spcBef>
              <a:spcAft>
                <a:spcPts val="600"/>
              </a:spcAft>
              <a:buClr>
                <a:schemeClr val="accent1"/>
              </a:buClr>
              <a:buFont typeface="Wingdings" panose="05000000000000000000" pitchFamily="2" charset="2"/>
              <a:buChar char="q"/>
              <a:defRPr sz="32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28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Arial" panose="020B0604020202020204" pitchFamily="34" charset="0"/>
              <a:buChar char="•"/>
              <a:defRPr sz="28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panose="05020102010507070707" pitchFamily="18" charset="2"/>
              <a:buChar char=""/>
              <a:defRPr sz="26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Times New Roman" panose="02020603050405020304" pitchFamily="18" charset="0"/>
              <a:buChar char="˗"/>
              <a:defRPr sz="26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742950" marR="0" lvl="1" indent="-285750" algn="l" defTabSz="457200" rtl="0" eaLnBrk="1" fontAlgn="auto" latinLnBrk="0" hangingPunct="1">
              <a:lnSpc>
                <a:spcPct val="100000"/>
              </a:lnSpc>
              <a:spcBef>
                <a:spcPct val="20000"/>
              </a:spcBef>
              <a:spcAft>
                <a:spcPts val="600"/>
              </a:spcAft>
              <a:buClr>
                <a:srgbClr val="00C6BB"/>
              </a:buClr>
              <a:buSzTx/>
              <a:buFont typeface="Wingdings 2" charset="2"/>
              <a:buChar char=""/>
              <a:tabLst/>
              <a:defRPr/>
            </a:pPr>
            <a:r>
              <a:rPr kumimoji="0" lang="en-US" sz="2400" b="0" i="1" u="sng" strike="noStrike" kern="1200" cap="none" spc="0" normalizeH="0" baseline="0" noProof="0" dirty="0">
                <a:ln>
                  <a:noFill/>
                </a:ln>
                <a:solidFill>
                  <a:srgbClr val="FFFF00"/>
                </a:solidFill>
                <a:effectLst/>
                <a:uLnTx/>
                <a:uFillTx/>
                <a:latin typeface="Century Gothic" panose="020B0502020202020204"/>
                <a:ea typeface="+mn-ea"/>
                <a:cs typeface="+mn-cs"/>
              </a:rPr>
              <a:t>Practice</a:t>
            </a:r>
            <a:r>
              <a:rPr kumimoji="0" lang="en-US" sz="2400" b="0" i="1" u="none" strike="noStrike" kern="1200" cap="none" spc="0" normalizeH="0" baseline="0" noProof="0" dirty="0">
                <a:ln>
                  <a:noFill/>
                </a:ln>
                <a:solidFill>
                  <a:srgbClr val="FFFF00"/>
                </a:solidFill>
                <a:effectLst/>
                <a:uLnTx/>
                <a:uFillTx/>
                <a:latin typeface="Century Gothic" panose="020B0502020202020204"/>
                <a:ea typeface="+mn-ea"/>
                <a:cs typeface="+mn-cs"/>
              </a:rPr>
              <a:t>:</a:t>
            </a:r>
          </a:p>
          <a:p>
            <a:pPr marL="1143000" marR="0" lvl="2" indent="-228600" algn="l" defTabSz="457200" rtl="0" eaLnBrk="1" fontAlgn="auto" latinLnBrk="0" hangingPunct="1">
              <a:lnSpc>
                <a:spcPct val="100000"/>
              </a:lnSpc>
              <a:spcBef>
                <a:spcPct val="20000"/>
              </a:spcBef>
              <a:spcAft>
                <a:spcPts val="600"/>
              </a:spcAft>
              <a:buClr>
                <a:srgbClr val="00C6BB"/>
              </a:buClr>
              <a:buSzTx/>
              <a:buFont typeface="Arial" panose="020B0604020202020204" pitchFamily="34" charset="0"/>
              <a:buChar char="•"/>
              <a:tabLst/>
              <a:defRPr/>
            </a:pPr>
            <a:r>
              <a:rPr kumimoji="0" lang="en-US" sz="2400" b="0" i="1" u="none" strike="noStrike" kern="1200" cap="none" spc="0" normalizeH="0" baseline="0" noProof="0" dirty="0">
                <a:ln>
                  <a:noFill/>
                </a:ln>
                <a:solidFill>
                  <a:srgbClr val="FFFF00"/>
                </a:solidFill>
                <a:effectLst/>
                <a:uLnTx/>
                <a:uFillTx/>
                <a:latin typeface="Century Gothic" panose="020B0502020202020204"/>
                <a:ea typeface="+mn-ea"/>
                <a:cs typeface="+mn-cs"/>
              </a:rPr>
              <a:t>Distributed vs total time</a:t>
            </a:r>
          </a:p>
          <a:p>
            <a:pPr marL="1143000" marR="0" lvl="2" indent="-228600" algn="l" defTabSz="457200" rtl="0" eaLnBrk="1" fontAlgn="auto" latinLnBrk="0" hangingPunct="1">
              <a:lnSpc>
                <a:spcPct val="100000"/>
              </a:lnSpc>
              <a:spcBef>
                <a:spcPct val="20000"/>
              </a:spcBef>
              <a:spcAft>
                <a:spcPts val="600"/>
              </a:spcAft>
              <a:buClr>
                <a:srgbClr val="00C6BB"/>
              </a:buClr>
              <a:buSzTx/>
              <a:buFont typeface="Arial" panose="020B0604020202020204" pitchFamily="34" charset="0"/>
              <a:buChar char="•"/>
              <a:tabLst/>
              <a:defRPr/>
            </a:pPr>
            <a:r>
              <a:rPr kumimoji="0" lang="en-US" sz="2400" b="0" i="1" u="none" strike="noStrike" kern="1200" cap="none" spc="0" normalizeH="0" baseline="0" noProof="0" dirty="0">
                <a:ln>
                  <a:noFill/>
                </a:ln>
                <a:solidFill>
                  <a:srgbClr val="FFFF00"/>
                </a:solidFill>
                <a:effectLst/>
                <a:uLnTx/>
                <a:uFillTx/>
                <a:latin typeface="Century Gothic" panose="020B0502020202020204"/>
                <a:ea typeface="+mn-ea"/>
                <a:cs typeface="+mn-cs"/>
              </a:rPr>
              <a:t>Testing Effects</a:t>
            </a:r>
          </a:p>
          <a:p>
            <a:pPr marL="742950" marR="0" lvl="1" indent="-285750" algn="l" defTabSz="457200" rtl="0" eaLnBrk="1" fontAlgn="auto" latinLnBrk="0" hangingPunct="1">
              <a:lnSpc>
                <a:spcPct val="100000"/>
              </a:lnSpc>
              <a:spcBef>
                <a:spcPct val="20000"/>
              </a:spcBef>
              <a:spcAft>
                <a:spcPts val="600"/>
              </a:spcAft>
              <a:buClr>
                <a:srgbClr val="00C6BB"/>
              </a:buClr>
              <a:buSzTx/>
              <a:buFont typeface="Wingdings 2" charset="2"/>
              <a:buChar char=""/>
              <a:tabLst/>
              <a:defRPr/>
            </a:pPr>
            <a:r>
              <a:rPr kumimoji="0" lang="en-US" sz="2400" b="0" i="1" u="none" strike="noStrike" kern="1200" cap="none" spc="0" normalizeH="0" baseline="0" noProof="0" dirty="0">
                <a:ln>
                  <a:noFill/>
                </a:ln>
                <a:solidFill>
                  <a:srgbClr val="FFFF00"/>
                </a:solidFill>
                <a:effectLst/>
                <a:uLnTx/>
                <a:uFillTx/>
                <a:latin typeface="Century Gothic" panose="020B0502020202020204"/>
                <a:ea typeface="+mn-ea"/>
                <a:cs typeface="+mn-cs"/>
              </a:rPr>
              <a:t> </a:t>
            </a:r>
            <a:r>
              <a:rPr kumimoji="0" lang="en-US" sz="2400" b="0" i="1" u="sng" strike="noStrike" kern="1200" cap="none" spc="0" normalizeH="0" baseline="0" noProof="0" dirty="0">
                <a:ln>
                  <a:noFill/>
                </a:ln>
                <a:solidFill>
                  <a:srgbClr val="FFFF00"/>
                </a:solidFill>
                <a:effectLst/>
                <a:uLnTx/>
                <a:uFillTx/>
                <a:latin typeface="Century Gothic" panose="020B0502020202020204"/>
                <a:ea typeface="+mn-ea"/>
                <a:cs typeface="+mn-cs"/>
              </a:rPr>
              <a:t>Imagery</a:t>
            </a:r>
            <a:r>
              <a:rPr kumimoji="0" lang="en-US" sz="2400" b="0" i="1" u="none" strike="noStrike" kern="1200" cap="none" spc="0" normalizeH="0" baseline="0" noProof="0" dirty="0">
                <a:ln>
                  <a:noFill/>
                </a:ln>
                <a:solidFill>
                  <a:srgbClr val="FFFF00"/>
                </a:solidFill>
                <a:effectLst/>
                <a:uLnTx/>
                <a:uFillTx/>
                <a:latin typeface="Century Gothic" panose="020B0502020202020204"/>
                <a:ea typeface="+mn-ea"/>
                <a:cs typeface="+mn-cs"/>
              </a:rPr>
              <a:t>: Visual, keyword, loci</a:t>
            </a:r>
          </a:p>
          <a:p>
            <a:pPr marL="742950" marR="0" lvl="1" indent="-285750" algn="l" defTabSz="457200" rtl="0" eaLnBrk="1" fontAlgn="auto" latinLnBrk="0" hangingPunct="1">
              <a:lnSpc>
                <a:spcPct val="100000"/>
              </a:lnSpc>
              <a:spcBef>
                <a:spcPct val="20000"/>
              </a:spcBef>
              <a:spcAft>
                <a:spcPts val="600"/>
              </a:spcAft>
              <a:buClr>
                <a:srgbClr val="00C6BB"/>
              </a:buClr>
              <a:buSzTx/>
              <a:buFont typeface="Wingdings 2" charset="2"/>
              <a:buChar char=""/>
              <a:tabLst/>
              <a:defRPr/>
            </a:pPr>
            <a:r>
              <a:rPr kumimoji="0" lang="en-US" sz="2400" b="0" i="1" u="none" strike="noStrike" kern="1200" cap="none" spc="0" normalizeH="0" baseline="0" noProof="0" dirty="0">
                <a:ln>
                  <a:noFill/>
                </a:ln>
                <a:solidFill>
                  <a:srgbClr val="FFFF00"/>
                </a:solidFill>
                <a:effectLst/>
                <a:uLnTx/>
                <a:uFillTx/>
                <a:latin typeface="Century Gothic" panose="020B0502020202020204"/>
                <a:ea typeface="+mn-ea"/>
                <a:cs typeface="+mn-cs"/>
              </a:rPr>
              <a:t> </a:t>
            </a:r>
            <a:r>
              <a:rPr kumimoji="0" lang="en-US" sz="2400" b="0" i="1" u="sng" strike="noStrike" kern="1200" cap="none" spc="0" normalizeH="0" baseline="0" noProof="0" dirty="0">
                <a:ln>
                  <a:noFill/>
                </a:ln>
                <a:solidFill>
                  <a:srgbClr val="FFFF00"/>
                </a:solidFill>
                <a:effectLst/>
                <a:uLnTx/>
                <a:uFillTx/>
                <a:latin typeface="Century Gothic" panose="020B0502020202020204"/>
                <a:ea typeface="+mn-ea"/>
                <a:cs typeface="+mn-cs"/>
              </a:rPr>
              <a:t>Organization</a:t>
            </a:r>
            <a:r>
              <a:rPr kumimoji="0" lang="en-US" sz="2400" b="0" i="1" u="none" strike="noStrike" kern="1200" cap="none" spc="0" normalizeH="0" baseline="0" noProof="0" dirty="0">
                <a:ln>
                  <a:noFill/>
                </a:ln>
                <a:solidFill>
                  <a:srgbClr val="FFFF00"/>
                </a:solidFill>
                <a:effectLst/>
                <a:uLnTx/>
                <a:uFillTx/>
                <a:latin typeface="Century Gothic" panose="020B0502020202020204"/>
                <a:ea typeface="+mn-ea"/>
                <a:cs typeface="+mn-cs"/>
              </a:rPr>
              <a:t>:</a:t>
            </a:r>
          </a:p>
          <a:p>
            <a:pPr marL="1143000" marR="0" lvl="2" indent="-228600" algn="l" defTabSz="457200" rtl="0" eaLnBrk="1" fontAlgn="auto" latinLnBrk="0" hangingPunct="1">
              <a:lnSpc>
                <a:spcPct val="100000"/>
              </a:lnSpc>
              <a:spcBef>
                <a:spcPct val="20000"/>
              </a:spcBef>
              <a:spcAft>
                <a:spcPts val="600"/>
              </a:spcAft>
              <a:buClr>
                <a:srgbClr val="00C6BB"/>
              </a:buClr>
              <a:buSzTx/>
              <a:buFont typeface="Arial" panose="020B0604020202020204" pitchFamily="34" charset="0"/>
              <a:buChar char="•"/>
              <a:tabLst/>
              <a:defRPr/>
            </a:pPr>
            <a:r>
              <a:rPr kumimoji="0" lang="en-US" sz="2400" b="0" i="1" u="none" strike="noStrike" kern="1200" cap="none" spc="0" normalizeH="0" baseline="0" noProof="0" dirty="0">
                <a:ln>
                  <a:noFill/>
                </a:ln>
                <a:solidFill>
                  <a:srgbClr val="FFFF00"/>
                </a:solidFill>
                <a:effectLst/>
                <a:uLnTx/>
                <a:uFillTx/>
                <a:latin typeface="Century Gothic" panose="020B0502020202020204"/>
                <a:ea typeface="+mn-ea"/>
                <a:cs typeface="+mn-cs"/>
              </a:rPr>
              <a:t>Hierarchy, first letter, narrative</a:t>
            </a:r>
          </a:p>
          <a:p>
            <a:pPr marL="742950" marR="0" lvl="1" indent="-285750" algn="l" defTabSz="457200" rtl="0" eaLnBrk="1" fontAlgn="auto" latinLnBrk="0" hangingPunct="1">
              <a:lnSpc>
                <a:spcPct val="100000"/>
              </a:lnSpc>
              <a:spcBef>
                <a:spcPct val="20000"/>
              </a:spcBef>
              <a:spcAft>
                <a:spcPts val="600"/>
              </a:spcAft>
              <a:buClr>
                <a:srgbClr val="00C6BB"/>
              </a:buClr>
              <a:buSzTx/>
              <a:buFont typeface="Wingdings 2" charset="2"/>
              <a:buChar char=""/>
              <a:tabLst/>
              <a:defRPr/>
            </a:pPr>
            <a:r>
              <a:rPr kumimoji="0" lang="en-US" sz="2400" b="0" i="1" u="sng" strike="noStrike" kern="1200" cap="none" spc="0" normalizeH="0" baseline="0" noProof="0" dirty="0">
                <a:ln>
                  <a:noFill/>
                </a:ln>
                <a:solidFill>
                  <a:srgbClr val="FFFF00"/>
                </a:solidFill>
                <a:effectLst/>
                <a:uLnTx/>
                <a:uFillTx/>
                <a:latin typeface="Century Gothic" panose="020B0502020202020204"/>
                <a:ea typeface="+mn-ea"/>
                <a:cs typeface="+mn-cs"/>
              </a:rPr>
              <a:t> Prospective memory</a:t>
            </a:r>
          </a:p>
        </p:txBody>
      </p:sp>
      <p:pic>
        <p:nvPicPr>
          <p:cNvPr id="4098" name="Picture 2" descr="Related image"/>
          <p:cNvPicPr>
            <a:picLocks noChangeAspect="1" noChangeArrowheads="1"/>
          </p:cNvPicPr>
          <p:nvPr/>
        </p:nvPicPr>
        <p:blipFill rotWithShape="1">
          <a:blip r:embed="rId2">
            <a:extLst>
              <a:ext uri="{28A0092B-C50C-407E-A947-70E740481C1C}">
                <a14:useLocalDpi xmlns:a14="http://schemas.microsoft.com/office/drawing/2010/main" val="0"/>
              </a:ext>
            </a:extLst>
          </a:blip>
          <a:srcRect b="8733"/>
          <a:stretch/>
        </p:blipFill>
        <p:spPr bwMode="auto">
          <a:xfrm>
            <a:off x="6245526" y="4923086"/>
            <a:ext cx="1863306" cy="183139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50923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FA039-D746-4C6B-A3E9-2380BB827F13}"/>
              </a:ext>
            </a:extLst>
          </p:cNvPr>
          <p:cNvSpPr>
            <a:spLocks noGrp="1"/>
          </p:cNvSpPr>
          <p:nvPr>
            <p:ph type="title"/>
          </p:nvPr>
        </p:nvSpPr>
        <p:spPr>
          <a:xfrm>
            <a:off x="1" y="0"/>
            <a:ext cx="8334000" cy="922638"/>
          </a:xfrm>
        </p:spPr>
        <p:txBody>
          <a:bodyPr/>
          <a:lstStyle/>
          <a:p>
            <a:r>
              <a:rPr lang="en-US" dirty="0"/>
              <a:t>Mnemonic Strategies Examples</a:t>
            </a:r>
          </a:p>
        </p:txBody>
      </p:sp>
      <p:sp>
        <p:nvSpPr>
          <p:cNvPr id="3" name="Content Placeholder 2">
            <a:extLst>
              <a:ext uri="{FF2B5EF4-FFF2-40B4-BE49-F238E27FC236}">
                <a16:creationId xmlns:a16="http://schemas.microsoft.com/office/drawing/2014/main" id="{05AC6AC6-CEF1-471B-86A6-6A41C71A11F7}"/>
              </a:ext>
            </a:extLst>
          </p:cNvPr>
          <p:cNvSpPr>
            <a:spLocks noGrp="1"/>
          </p:cNvSpPr>
          <p:nvPr>
            <p:ph idx="1"/>
          </p:nvPr>
        </p:nvSpPr>
        <p:spPr>
          <a:xfrm>
            <a:off x="155479" y="1314497"/>
            <a:ext cx="7524003" cy="5144054"/>
          </a:xfrm>
        </p:spPr>
        <p:txBody>
          <a:bodyPr/>
          <a:lstStyle/>
          <a:p>
            <a:r>
              <a:rPr lang="en-US" b="1"/>
              <a:t>Visual Imagery</a:t>
            </a:r>
          </a:p>
          <a:p>
            <a:r>
              <a:rPr lang="en-US" b="1"/>
              <a:t>Method of Loci</a:t>
            </a:r>
          </a:p>
          <a:p>
            <a:r>
              <a:rPr lang="en-US" b="1"/>
              <a:t>Keyword Method</a:t>
            </a:r>
          </a:p>
          <a:p>
            <a:r>
              <a:rPr lang="en-US" b="1"/>
              <a:t>First-Letter Technique</a:t>
            </a:r>
          </a:p>
          <a:p>
            <a:r>
              <a:rPr lang="en-US" b="1"/>
              <a:t>Narrative Technique</a:t>
            </a:r>
          </a:p>
          <a:p>
            <a:r>
              <a:rPr lang="en-US" b="1"/>
              <a:t>Hierarchy Technique</a:t>
            </a:r>
          </a:p>
          <a:p>
            <a:pPr lvl="1"/>
            <a:r>
              <a:rPr lang="en-US"/>
              <a:t>E.g., Outlines or Concept Maps</a:t>
            </a:r>
          </a:p>
          <a:p>
            <a:pPr lvl="1"/>
            <a:endParaRPr lang="en-US" dirty="0"/>
          </a:p>
        </p:txBody>
      </p:sp>
      <p:grpSp>
        <p:nvGrpSpPr>
          <p:cNvPr id="11" name="Group 10">
            <a:extLst>
              <a:ext uri="{FF2B5EF4-FFF2-40B4-BE49-F238E27FC236}">
                <a16:creationId xmlns:a16="http://schemas.microsoft.com/office/drawing/2014/main" id="{5C78594F-DE50-441E-AD9E-2F1F37299F40}"/>
              </a:ext>
            </a:extLst>
          </p:cNvPr>
          <p:cNvGrpSpPr/>
          <p:nvPr/>
        </p:nvGrpSpPr>
        <p:grpSpPr>
          <a:xfrm>
            <a:off x="5057743" y="1314497"/>
            <a:ext cx="3892925" cy="3023745"/>
            <a:chOff x="5070909" y="1163244"/>
            <a:chExt cx="3892925" cy="3023745"/>
          </a:xfrm>
        </p:grpSpPr>
        <p:pic>
          <p:nvPicPr>
            <p:cNvPr id="5" name="Picture 4" descr="A picture containing umbrella, man, blue, white&#10;&#10;Description automatically generated">
              <a:extLst>
                <a:ext uri="{FF2B5EF4-FFF2-40B4-BE49-F238E27FC236}">
                  <a16:creationId xmlns:a16="http://schemas.microsoft.com/office/drawing/2014/main" id="{7CF06622-84B7-4ABB-9170-61FF420429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0909" y="1163244"/>
              <a:ext cx="2310484" cy="3023745"/>
            </a:xfrm>
            <a:prstGeom prst="rect">
              <a:avLst/>
            </a:prstGeom>
            <a:ln w="762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A screenshot of a computer&#10;&#10;Description automatically generated">
              <a:extLst>
                <a:ext uri="{FF2B5EF4-FFF2-40B4-BE49-F238E27FC236}">
                  <a16:creationId xmlns:a16="http://schemas.microsoft.com/office/drawing/2014/main" id="{6070A7EB-086D-4262-B5DA-85684A76F49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8492"/>
            <a:stretch/>
          </p:blipFill>
          <p:spPr>
            <a:xfrm>
              <a:off x="7493247" y="1163245"/>
              <a:ext cx="1469873" cy="1498042"/>
            </a:xfrm>
            <a:prstGeom prst="rect">
              <a:avLst/>
            </a:prstGeom>
            <a:ln w="76200" cap="sq">
              <a:solidFill>
                <a:srgbClr val="000000"/>
              </a:solidFill>
              <a:miter lim="800000"/>
            </a:ln>
            <a:effectLst>
              <a:outerShdw blurRad="57150" dist="50800" dir="2700000" algn="tl" rotWithShape="0">
                <a:srgbClr val="000000">
                  <a:alpha val="40000"/>
                </a:srgbClr>
              </a:outerShdw>
            </a:effectLst>
          </p:spPr>
        </p:pic>
        <p:pic>
          <p:nvPicPr>
            <p:cNvPr id="9" name="Picture 8" descr="A close up of a logo&#10;&#10;Description automatically generated">
              <a:extLst>
                <a:ext uri="{FF2B5EF4-FFF2-40B4-BE49-F238E27FC236}">
                  <a16:creationId xmlns:a16="http://schemas.microsoft.com/office/drawing/2014/main" id="{FBEEAF44-3C30-49E3-90BB-CAD31CDF47A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93961" y="2768041"/>
              <a:ext cx="1469873" cy="1418948"/>
            </a:xfrm>
            <a:prstGeom prst="rect">
              <a:avLst/>
            </a:prstGeom>
            <a:ln w="76200" cap="sq">
              <a:solidFill>
                <a:srgbClr val="000000"/>
              </a:solidFill>
              <a:miter lim="800000"/>
            </a:ln>
            <a:effectLst>
              <a:outerShdw blurRad="57150" dist="50800" dir="2700000" algn="tl" rotWithShape="0">
                <a:srgbClr val="000000">
                  <a:alpha val="40000"/>
                </a:srgbClr>
              </a:outerShdw>
            </a:effectLst>
          </p:spPr>
        </p:pic>
      </p:grpSp>
    </p:spTree>
    <p:extLst>
      <p:ext uri="{BB962C8B-B14F-4D97-AF65-F5344CB8AC3E}">
        <p14:creationId xmlns:p14="http://schemas.microsoft.com/office/powerpoint/2010/main" val="2106417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1" y="0"/>
            <a:ext cx="8896350" cy="922638"/>
          </a:xfrm>
        </p:spPr>
        <p:txBody>
          <a:bodyPr/>
          <a:lstStyle/>
          <a:p>
            <a:r>
              <a:rPr lang="en-US" sz="3200" dirty="0"/>
              <a:t>Mnemonic Imagery: </a:t>
            </a:r>
            <a:r>
              <a:rPr lang="en-US" dirty="0"/>
              <a:t>Keyword Method</a:t>
            </a:r>
          </a:p>
        </p:txBody>
      </p:sp>
      <p:sp>
        <p:nvSpPr>
          <p:cNvPr id="6" name="Content Placeholder 2"/>
          <p:cNvSpPr txBox="1">
            <a:spLocks/>
          </p:cNvSpPr>
          <p:nvPr/>
        </p:nvSpPr>
        <p:spPr>
          <a:xfrm>
            <a:off x="97516" y="1291030"/>
            <a:ext cx="8810624" cy="1819275"/>
          </a:xfrm>
          <a:prstGeom prst="rect">
            <a:avLst/>
          </a:prstGeom>
          <a:effectLst>
            <a:outerShdw blurRad="50800" dir="14400000">
              <a:srgbClr val="000000">
                <a:alpha val="40000"/>
              </a:srgbClr>
            </a:outerShdw>
          </a:effectLst>
        </p:spPr>
        <p:txBody>
          <a:bodyPr vert="horz" lIns="91440" tIns="45720" rIns="91440" bIns="45720" rtlCol="0" anchor="t">
            <a:normAutofit/>
          </a:bodyPr>
          <a:lstStyle>
            <a:lvl1pPr marL="342900" indent="-342900" algn="l" defTabSz="457200" rtl="0" eaLnBrk="1" latinLnBrk="0" hangingPunct="1">
              <a:spcBef>
                <a:spcPct val="20000"/>
              </a:spcBef>
              <a:spcAft>
                <a:spcPts val="600"/>
              </a:spcAft>
              <a:buClr>
                <a:schemeClr val="accent1"/>
              </a:buClr>
              <a:buFont typeface="Wingdings" panose="05000000000000000000" pitchFamily="2" charset="2"/>
              <a:buChar char="q"/>
              <a:defRPr sz="32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28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Arial" panose="020B0604020202020204" pitchFamily="34" charset="0"/>
              <a:buChar char="•"/>
              <a:defRPr sz="28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panose="05020102010507070707" pitchFamily="18" charset="2"/>
              <a:buChar char=""/>
              <a:defRPr sz="26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Times New Roman" panose="02020603050405020304" pitchFamily="18" charset="0"/>
              <a:buChar char="˗"/>
              <a:defRPr sz="26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342900" marR="0" lvl="0" indent="-342900" algn="l" defTabSz="457200" rtl="0" eaLnBrk="1" fontAlgn="auto" latinLnBrk="0" hangingPunct="1">
              <a:lnSpc>
                <a:spcPct val="100000"/>
              </a:lnSpc>
              <a:spcBef>
                <a:spcPct val="20000"/>
              </a:spcBef>
              <a:spcAft>
                <a:spcPts val="600"/>
              </a:spcAft>
              <a:buClr>
                <a:srgbClr val="00C6BB"/>
              </a:buClr>
              <a:buSzTx/>
              <a:buFont typeface="Wingdings" panose="05000000000000000000" pitchFamily="2" charset="2"/>
              <a:buChar char="q"/>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 </a:t>
            </a:r>
            <a:r>
              <a:rPr kumimoji="0" lang="en-US" sz="3200" b="1" i="0" u="none" strike="noStrike" kern="1200" cap="none" spc="0" normalizeH="0" baseline="0" noProof="0" dirty="0">
                <a:ln>
                  <a:noFill/>
                </a:ln>
                <a:solidFill>
                  <a:prstClr val="white"/>
                </a:solidFill>
                <a:effectLst/>
                <a:uLnTx/>
                <a:uFillTx/>
                <a:latin typeface="Century Gothic" panose="020B0502020202020204"/>
                <a:ea typeface="+mn-ea"/>
                <a:cs typeface="+mn-cs"/>
              </a:rPr>
              <a:t>Keyword Method</a:t>
            </a:r>
          </a:p>
          <a:p>
            <a:pPr marL="742950" marR="0" lvl="1" indent="-285750" algn="l" defTabSz="457200" rtl="0" eaLnBrk="1" fontAlgn="auto" latinLnBrk="0" hangingPunct="1">
              <a:lnSpc>
                <a:spcPct val="100000"/>
              </a:lnSpc>
              <a:spcBef>
                <a:spcPct val="20000"/>
              </a:spcBef>
              <a:spcAft>
                <a:spcPts val="600"/>
              </a:spcAft>
              <a:buClr>
                <a:srgbClr val="00C6BB"/>
              </a:buClr>
              <a:buSzTx/>
              <a:buFont typeface="Wingdings 2" charset="2"/>
              <a:buChar char=""/>
              <a:tabLst/>
              <a:defRPr/>
            </a:pPr>
            <a:r>
              <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rPr>
              <a:t>Vocabulary learning or names</a:t>
            </a:r>
          </a:p>
          <a:p>
            <a:pPr marL="742950" marR="0" lvl="1" indent="-285750" algn="l" defTabSz="457200" rtl="0" eaLnBrk="1" fontAlgn="auto" latinLnBrk="0" hangingPunct="1">
              <a:lnSpc>
                <a:spcPct val="100000"/>
              </a:lnSpc>
              <a:spcBef>
                <a:spcPct val="20000"/>
              </a:spcBef>
              <a:spcAft>
                <a:spcPts val="600"/>
              </a:spcAft>
              <a:buClr>
                <a:srgbClr val="00C6BB"/>
              </a:buClr>
              <a:buSzTx/>
              <a:buFont typeface="Wingdings 2" charset="2"/>
              <a:buChar char=""/>
              <a:tabLst/>
              <a:defRPr/>
            </a:pPr>
            <a:r>
              <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rPr>
              <a:t> Link </a:t>
            </a:r>
            <a:r>
              <a:rPr kumimoji="0" lang="en-US" sz="2800" b="0" i="1" u="none" strike="noStrike" kern="1200" cap="none" spc="0" normalizeH="0" baseline="0" noProof="0" dirty="0">
                <a:ln>
                  <a:noFill/>
                </a:ln>
                <a:solidFill>
                  <a:prstClr val="white"/>
                </a:solidFill>
                <a:effectLst/>
                <a:uLnTx/>
                <a:uFillTx/>
                <a:latin typeface="Century Gothic" panose="020B0502020202020204"/>
                <a:ea typeface="+mn-ea"/>
                <a:cs typeface="+mn-cs"/>
              </a:rPr>
              <a:t>similar</a:t>
            </a:r>
            <a:r>
              <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rPr>
              <a:t> </a:t>
            </a:r>
            <a:r>
              <a:rPr kumimoji="0" lang="en-US" sz="2800" b="0" i="1" u="none" strike="noStrike" kern="1200" cap="none" spc="0" normalizeH="0" baseline="0" noProof="0" dirty="0">
                <a:ln>
                  <a:noFill/>
                </a:ln>
                <a:solidFill>
                  <a:prstClr val="white"/>
                </a:solidFill>
                <a:effectLst/>
                <a:uLnTx/>
                <a:uFillTx/>
                <a:latin typeface="Century Gothic" panose="020B0502020202020204"/>
                <a:ea typeface="+mn-ea"/>
                <a:cs typeface="+mn-cs"/>
              </a:rPr>
              <a:t>sounding</a:t>
            </a:r>
            <a:r>
              <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rPr>
              <a:t> keyword to new word</a:t>
            </a:r>
          </a:p>
        </p:txBody>
      </p:sp>
      <p:pic>
        <p:nvPicPr>
          <p:cNvPr id="8" name="Picture 7"/>
          <p:cNvPicPr>
            <a:picLocks noChangeAspect="1"/>
          </p:cNvPicPr>
          <p:nvPr/>
        </p:nvPicPr>
        <p:blipFill>
          <a:blip r:embed="rId3"/>
          <a:stretch>
            <a:fillRect/>
          </a:stretch>
        </p:blipFill>
        <p:spPr>
          <a:xfrm>
            <a:off x="266424" y="3363729"/>
            <a:ext cx="2390775" cy="1478723"/>
          </a:xfrm>
          <a:prstGeom prst="rect">
            <a:avLst/>
          </a:prstGeom>
        </p:spPr>
      </p:pic>
      <p:pic>
        <p:nvPicPr>
          <p:cNvPr id="9" name="Picture 8"/>
          <p:cNvPicPr>
            <a:picLocks noChangeAspect="1"/>
          </p:cNvPicPr>
          <p:nvPr/>
        </p:nvPicPr>
        <p:blipFill>
          <a:blip r:embed="rId4"/>
          <a:stretch>
            <a:fillRect/>
          </a:stretch>
        </p:blipFill>
        <p:spPr>
          <a:xfrm>
            <a:off x="3307440" y="3341091"/>
            <a:ext cx="2348146" cy="1478723"/>
          </a:xfrm>
          <a:prstGeom prst="rect">
            <a:avLst/>
          </a:prstGeom>
        </p:spPr>
      </p:pic>
      <p:pic>
        <p:nvPicPr>
          <p:cNvPr id="10" name="Picture 9"/>
          <p:cNvPicPr>
            <a:picLocks noChangeAspect="1"/>
          </p:cNvPicPr>
          <p:nvPr/>
        </p:nvPicPr>
        <p:blipFill>
          <a:blip r:embed="rId5"/>
          <a:stretch>
            <a:fillRect/>
          </a:stretch>
        </p:blipFill>
        <p:spPr>
          <a:xfrm>
            <a:off x="6424847" y="3363728"/>
            <a:ext cx="2191882" cy="1478723"/>
          </a:xfrm>
          <a:prstGeom prst="rect">
            <a:avLst/>
          </a:prstGeom>
        </p:spPr>
      </p:pic>
      <p:pic>
        <p:nvPicPr>
          <p:cNvPr id="11" name="Picture 10"/>
          <p:cNvPicPr>
            <a:picLocks noChangeAspect="1"/>
          </p:cNvPicPr>
          <p:nvPr/>
        </p:nvPicPr>
        <p:blipFill>
          <a:blip r:embed="rId6"/>
          <a:stretch>
            <a:fillRect/>
          </a:stretch>
        </p:blipFill>
        <p:spPr>
          <a:xfrm>
            <a:off x="1619249" y="5095875"/>
            <a:ext cx="2599773" cy="1553582"/>
          </a:xfrm>
          <a:prstGeom prst="rect">
            <a:avLst/>
          </a:prstGeom>
        </p:spPr>
      </p:pic>
      <p:pic>
        <p:nvPicPr>
          <p:cNvPr id="12" name="Picture 11"/>
          <p:cNvPicPr>
            <a:picLocks noChangeAspect="1"/>
          </p:cNvPicPr>
          <p:nvPr/>
        </p:nvPicPr>
        <p:blipFill>
          <a:blip r:embed="rId7"/>
          <a:stretch>
            <a:fillRect/>
          </a:stretch>
        </p:blipFill>
        <p:spPr>
          <a:xfrm>
            <a:off x="5124450" y="5095873"/>
            <a:ext cx="2866536" cy="1553583"/>
          </a:xfrm>
          <a:prstGeom prst="rect">
            <a:avLst/>
          </a:prstGeom>
        </p:spPr>
      </p:pic>
    </p:spTree>
    <p:extLst>
      <p:ext uri="{BB962C8B-B14F-4D97-AF65-F5344CB8AC3E}">
        <p14:creationId xmlns:p14="http://schemas.microsoft.com/office/powerpoint/2010/main" val="1629220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22638"/>
          </a:xfrm>
        </p:spPr>
        <p:txBody>
          <a:bodyPr/>
          <a:lstStyle/>
          <a:p>
            <a:r>
              <a:rPr lang="en-US" sz="2400" dirty="0"/>
              <a:t>Mnemonic Organization: </a:t>
            </a:r>
            <a:r>
              <a:rPr lang="en-US" dirty="0"/>
              <a:t>Hierarchy Technique</a:t>
            </a:r>
          </a:p>
        </p:txBody>
      </p:sp>
      <p:sp>
        <p:nvSpPr>
          <p:cNvPr id="3" name="Content Placeholder 2"/>
          <p:cNvSpPr>
            <a:spLocks noGrp="1"/>
          </p:cNvSpPr>
          <p:nvPr>
            <p:ph idx="1"/>
          </p:nvPr>
        </p:nvSpPr>
        <p:spPr>
          <a:xfrm>
            <a:off x="323850" y="1295246"/>
            <a:ext cx="8572499" cy="2571904"/>
          </a:xfrm>
        </p:spPr>
        <p:txBody>
          <a:bodyPr/>
          <a:lstStyle/>
          <a:p>
            <a:r>
              <a:rPr lang="en-US" dirty="0"/>
              <a:t> Create semantic order</a:t>
            </a:r>
          </a:p>
          <a:p>
            <a:r>
              <a:rPr lang="en-US" dirty="0"/>
              <a:t> </a:t>
            </a:r>
            <a:r>
              <a:rPr lang="en-US" b="1" dirty="0"/>
              <a:t>Hierarchy Technique</a:t>
            </a:r>
            <a:endParaRPr lang="en-US" dirty="0"/>
          </a:p>
          <a:p>
            <a:pPr lvl="1"/>
            <a:r>
              <a:rPr lang="en-US" dirty="0"/>
              <a:t> Arrange info into meaningful classes</a:t>
            </a:r>
          </a:p>
          <a:p>
            <a:pPr lvl="1"/>
            <a:r>
              <a:rPr lang="en-US" dirty="0"/>
              <a:t> Move from general to specific cases</a:t>
            </a:r>
          </a:p>
          <a:p>
            <a:pPr marL="457200" lvl="1" indent="0">
              <a:buNone/>
            </a:pPr>
            <a:endParaRPr lang="en-US" dirty="0"/>
          </a:p>
        </p:txBody>
      </p:sp>
      <p:pic>
        <p:nvPicPr>
          <p:cNvPr id="4" name="Picture 3" descr="cog9_fig_06_03.jpg"/>
          <p:cNvPicPr>
            <a:picLocks noChangeAspect="1"/>
          </p:cNvPicPr>
          <p:nvPr/>
        </p:nvPicPr>
        <p:blipFill rotWithShape="1">
          <a:blip r:embed="rId3"/>
          <a:srcRect b="9904"/>
          <a:stretch/>
        </p:blipFill>
        <p:spPr>
          <a:xfrm>
            <a:off x="323850" y="3867150"/>
            <a:ext cx="5714999" cy="2780450"/>
          </a:xfrm>
          <a:prstGeom prst="rect">
            <a:avLst/>
          </a:prstGeom>
        </p:spPr>
      </p:pic>
      <p:sp>
        <p:nvSpPr>
          <p:cNvPr id="5" name="Content Placeholder 2"/>
          <p:cNvSpPr txBox="1">
            <a:spLocks/>
          </p:cNvSpPr>
          <p:nvPr/>
        </p:nvSpPr>
        <p:spPr>
          <a:xfrm>
            <a:off x="6153150" y="4085221"/>
            <a:ext cx="2990850" cy="2571904"/>
          </a:xfrm>
          <a:prstGeom prst="rect">
            <a:avLst/>
          </a:prstGeom>
          <a:effectLst>
            <a:outerShdw blurRad="50800" dir="14400000">
              <a:srgbClr val="000000">
                <a:alpha val="40000"/>
              </a:srgbClr>
            </a:outerShdw>
          </a:effectLst>
        </p:spPr>
        <p:txBody>
          <a:bodyPr vert="horz" lIns="91440" tIns="45720" rIns="91440" bIns="45720" rtlCol="0" anchor="t">
            <a:normAutofit fontScale="92500" lnSpcReduction="10000"/>
          </a:bodyPr>
          <a:lstStyle>
            <a:lvl1pPr marL="342900" indent="-342900" algn="l" defTabSz="457200" rtl="0" eaLnBrk="1" latinLnBrk="0" hangingPunct="1">
              <a:spcBef>
                <a:spcPct val="20000"/>
              </a:spcBef>
              <a:spcAft>
                <a:spcPts val="600"/>
              </a:spcAft>
              <a:buClr>
                <a:schemeClr val="accent1"/>
              </a:buClr>
              <a:buFont typeface="Wingdings" panose="05000000000000000000" pitchFamily="2" charset="2"/>
              <a:buChar char="q"/>
              <a:defRPr sz="32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28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Arial" panose="020B0604020202020204" pitchFamily="34" charset="0"/>
              <a:buChar char="•"/>
              <a:defRPr sz="28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panose="05020102010507070707" pitchFamily="18" charset="2"/>
              <a:buChar char=""/>
              <a:defRPr sz="26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Times New Roman" panose="02020603050405020304" pitchFamily="18" charset="0"/>
              <a:buChar char="˗"/>
              <a:defRPr sz="26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342900" marR="0" lvl="0" indent="-342900" algn="l" defTabSz="457200" rtl="0" eaLnBrk="1" fontAlgn="auto" latinLnBrk="0" hangingPunct="1">
              <a:lnSpc>
                <a:spcPct val="100000"/>
              </a:lnSpc>
              <a:spcBef>
                <a:spcPct val="20000"/>
              </a:spcBef>
              <a:spcAft>
                <a:spcPts val="600"/>
              </a:spcAft>
              <a:buClr>
                <a:srgbClr val="00C6BB"/>
              </a:buClr>
              <a:buSzTx/>
              <a:buFont typeface="Wingdings" panose="05000000000000000000" pitchFamily="2" charset="2"/>
              <a:buChar char="Ø"/>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 Outlines</a:t>
            </a:r>
          </a:p>
          <a:p>
            <a:pPr marL="342900" marR="0" lvl="0" indent="-342900" algn="l" defTabSz="457200" rtl="0" eaLnBrk="1" fontAlgn="auto" latinLnBrk="0" hangingPunct="1">
              <a:lnSpc>
                <a:spcPct val="100000"/>
              </a:lnSpc>
              <a:spcBef>
                <a:spcPct val="20000"/>
              </a:spcBef>
              <a:spcAft>
                <a:spcPts val="600"/>
              </a:spcAft>
              <a:buClr>
                <a:srgbClr val="00C6BB"/>
              </a:buClr>
              <a:buSzTx/>
              <a:buFont typeface="Wingdings" panose="05000000000000000000" pitchFamily="2" charset="2"/>
              <a:buChar char="Ø"/>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 Concept maps</a:t>
            </a:r>
          </a:p>
          <a:p>
            <a:pPr marL="742950" marR="0" lvl="1" indent="-285750" algn="l" defTabSz="457200" rtl="0" eaLnBrk="1" fontAlgn="auto" latinLnBrk="0" hangingPunct="1">
              <a:lnSpc>
                <a:spcPct val="100000"/>
              </a:lnSpc>
              <a:spcBef>
                <a:spcPct val="20000"/>
              </a:spcBef>
              <a:spcAft>
                <a:spcPts val="600"/>
              </a:spcAft>
              <a:buClr>
                <a:srgbClr val="00C6BB"/>
              </a:buClr>
              <a:buSzTx/>
              <a:buFont typeface="Wingdings" panose="05000000000000000000" pitchFamily="2" charset="2"/>
              <a:buChar char="§"/>
              <a:tabLst/>
              <a:defRPr/>
            </a:pPr>
            <a:r>
              <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rPr>
              <a:t>Connect ideas</a:t>
            </a:r>
          </a:p>
        </p:txBody>
      </p:sp>
    </p:spTree>
    <p:extLst>
      <p:ext uri="{BB962C8B-B14F-4D97-AF65-F5344CB8AC3E}">
        <p14:creationId xmlns:p14="http://schemas.microsoft.com/office/powerpoint/2010/main" val="2437589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451" y="0"/>
            <a:ext cx="8162550" cy="922638"/>
          </a:xfrm>
        </p:spPr>
        <p:txBody>
          <a:bodyPr/>
          <a:lstStyle/>
          <a:p>
            <a:r>
              <a:rPr lang="en-US" sz="2400" dirty="0"/>
              <a:t>Mnemonic Organization II: </a:t>
            </a:r>
            <a:r>
              <a:rPr lang="en-US" dirty="0"/>
              <a:t>Classic Method</a:t>
            </a:r>
          </a:p>
        </p:txBody>
      </p:sp>
      <p:sp>
        <p:nvSpPr>
          <p:cNvPr id="3" name="Content Placeholder 2"/>
          <p:cNvSpPr>
            <a:spLocks noGrp="1"/>
          </p:cNvSpPr>
          <p:nvPr>
            <p:ph idx="1"/>
          </p:nvPr>
        </p:nvSpPr>
        <p:spPr>
          <a:xfrm>
            <a:off x="457201" y="1295247"/>
            <a:ext cx="7876800" cy="714528"/>
          </a:xfrm>
        </p:spPr>
        <p:txBody>
          <a:bodyPr/>
          <a:lstStyle/>
          <a:p>
            <a:r>
              <a:rPr lang="en-US" dirty="0"/>
              <a:t> </a:t>
            </a:r>
            <a:r>
              <a:rPr lang="en-US" b="1" dirty="0"/>
              <a:t>First-Letter Technique</a:t>
            </a:r>
          </a:p>
          <a:p>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8751" r="54496" b="63472"/>
          <a:stretch/>
        </p:blipFill>
        <p:spPr>
          <a:xfrm>
            <a:off x="171451" y="2009775"/>
            <a:ext cx="2905124" cy="2733812"/>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48791" t="69174" r="-653" b="2385"/>
          <a:stretch/>
        </p:blipFill>
        <p:spPr>
          <a:xfrm>
            <a:off x="3286127" y="2009775"/>
            <a:ext cx="3233766" cy="2733812"/>
          </a:xfrm>
          <a:prstGeom prst="rect">
            <a:avLst/>
          </a:prstGeom>
        </p:spPr>
      </p:pic>
      <p:sp>
        <p:nvSpPr>
          <p:cNvPr id="6" name="Content Placeholder 2"/>
          <p:cNvSpPr txBox="1">
            <a:spLocks/>
          </p:cNvSpPr>
          <p:nvPr/>
        </p:nvSpPr>
        <p:spPr>
          <a:xfrm>
            <a:off x="457201" y="4971896"/>
            <a:ext cx="7876800" cy="733579"/>
          </a:xfrm>
          <a:prstGeom prst="rect">
            <a:avLst/>
          </a:prstGeom>
          <a:effectLst>
            <a:outerShdw blurRad="50800" dir="14400000">
              <a:srgbClr val="000000">
                <a:alpha val="40000"/>
              </a:srgbClr>
            </a:outerShdw>
          </a:effectLst>
        </p:spPr>
        <p:txBody>
          <a:bodyPr vert="horz" lIns="91440" tIns="45720" rIns="91440" bIns="45720" rtlCol="0" anchor="t">
            <a:normAutofit/>
          </a:bodyPr>
          <a:lstStyle>
            <a:lvl1pPr marL="342900" indent="-342900" algn="l" defTabSz="457200" rtl="0" eaLnBrk="1" latinLnBrk="0" hangingPunct="1">
              <a:spcBef>
                <a:spcPct val="20000"/>
              </a:spcBef>
              <a:spcAft>
                <a:spcPts val="600"/>
              </a:spcAft>
              <a:buClr>
                <a:schemeClr val="accent1"/>
              </a:buClr>
              <a:buFont typeface="Wingdings" panose="05000000000000000000" pitchFamily="2" charset="2"/>
              <a:buChar char="q"/>
              <a:defRPr sz="32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28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Arial" panose="020B0604020202020204" pitchFamily="34" charset="0"/>
              <a:buChar char="•"/>
              <a:defRPr sz="28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panose="05020102010507070707" pitchFamily="18" charset="2"/>
              <a:buChar char=""/>
              <a:defRPr sz="26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Times New Roman" panose="02020603050405020304" pitchFamily="18" charset="0"/>
              <a:buChar char="˗"/>
              <a:defRPr sz="26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342900" marR="0" lvl="0" indent="-342900" algn="l" defTabSz="457200" rtl="0" eaLnBrk="1" fontAlgn="auto" latinLnBrk="0" hangingPunct="1">
              <a:lnSpc>
                <a:spcPct val="100000"/>
              </a:lnSpc>
              <a:spcBef>
                <a:spcPct val="20000"/>
              </a:spcBef>
              <a:spcAft>
                <a:spcPts val="600"/>
              </a:spcAft>
              <a:buClr>
                <a:srgbClr val="00C6BB"/>
              </a:buClr>
              <a:buSzTx/>
              <a:buFont typeface="Wingdings" panose="05000000000000000000" pitchFamily="2" charset="2"/>
              <a:buChar char="q"/>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 Why?</a:t>
            </a:r>
          </a:p>
        </p:txBody>
      </p:sp>
      <p:sp>
        <p:nvSpPr>
          <p:cNvPr id="7" name="Content Placeholder 2"/>
          <p:cNvSpPr txBox="1">
            <a:spLocks/>
          </p:cNvSpPr>
          <p:nvPr/>
        </p:nvSpPr>
        <p:spPr>
          <a:xfrm>
            <a:off x="457200" y="5566994"/>
            <a:ext cx="8686799" cy="1291006"/>
          </a:xfrm>
          <a:prstGeom prst="rect">
            <a:avLst/>
          </a:prstGeom>
          <a:effectLst>
            <a:outerShdw blurRad="50800" dir="14400000">
              <a:srgbClr val="000000">
                <a:alpha val="40000"/>
              </a:srgbClr>
            </a:outerShdw>
          </a:effectLst>
        </p:spPr>
        <p:txBody>
          <a:bodyPr vert="horz" lIns="91440" tIns="45720" rIns="91440" bIns="45720" numCol="2" rtlCol="0" anchor="t">
            <a:normAutofit/>
          </a:bodyPr>
          <a:lstStyle>
            <a:lvl1pPr marL="342900" indent="-342900" algn="l" defTabSz="457200" rtl="0" eaLnBrk="1" latinLnBrk="0" hangingPunct="1">
              <a:spcBef>
                <a:spcPct val="20000"/>
              </a:spcBef>
              <a:spcAft>
                <a:spcPts val="600"/>
              </a:spcAft>
              <a:buClr>
                <a:schemeClr val="accent1"/>
              </a:buClr>
              <a:buFont typeface="Wingdings" panose="05000000000000000000" pitchFamily="2" charset="2"/>
              <a:buChar char="q"/>
              <a:defRPr sz="32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28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Arial" panose="020B0604020202020204" pitchFamily="34" charset="0"/>
              <a:buChar char="•"/>
              <a:defRPr sz="28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panose="05020102010507070707" pitchFamily="18" charset="2"/>
              <a:buChar char=""/>
              <a:defRPr sz="26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Times New Roman" panose="02020603050405020304" pitchFamily="18" charset="0"/>
              <a:buChar char="˗"/>
              <a:defRPr sz="26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742950" marR="0" lvl="1" indent="-285750" algn="l" defTabSz="457200" rtl="0" eaLnBrk="1" fontAlgn="auto" latinLnBrk="0" hangingPunct="1">
              <a:lnSpc>
                <a:spcPct val="100000"/>
              </a:lnSpc>
              <a:spcBef>
                <a:spcPct val="20000"/>
              </a:spcBef>
              <a:spcAft>
                <a:spcPts val="600"/>
              </a:spcAft>
              <a:buClr>
                <a:srgbClr val="00C6BB"/>
              </a:buClr>
              <a:buSzTx/>
              <a:buFont typeface="Wingdings 2" charset="2"/>
              <a:buChar char=""/>
              <a:tabLst/>
              <a:defRPr/>
            </a:pPr>
            <a:r>
              <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rPr>
              <a:t> Letters are cues</a:t>
            </a:r>
          </a:p>
          <a:p>
            <a:pPr marL="742950" marR="0" lvl="1" indent="-285750" algn="l" defTabSz="457200" rtl="0" eaLnBrk="1" fontAlgn="auto" latinLnBrk="0" hangingPunct="1">
              <a:lnSpc>
                <a:spcPct val="100000"/>
              </a:lnSpc>
              <a:spcBef>
                <a:spcPct val="20000"/>
              </a:spcBef>
              <a:spcAft>
                <a:spcPts val="600"/>
              </a:spcAft>
              <a:buClr>
                <a:srgbClr val="00C6BB"/>
              </a:buClr>
              <a:buSzTx/>
              <a:buFont typeface="Wingdings 2" charset="2"/>
              <a:buChar char=""/>
              <a:tabLst/>
              <a:defRPr/>
            </a:pPr>
            <a:r>
              <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rPr>
              <a:t> Info is Chunked</a:t>
            </a:r>
          </a:p>
          <a:p>
            <a:pPr marL="742950" marR="0" lvl="1" indent="-285750" algn="l" defTabSz="457200" rtl="0" eaLnBrk="1" fontAlgn="auto" latinLnBrk="0" hangingPunct="1">
              <a:lnSpc>
                <a:spcPct val="100000"/>
              </a:lnSpc>
              <a:spcBef>
                <a:spcPct val="20000"/>
              </a:spcBef>
              <a:spcAft>
                <a:spcPts val="600"/>
              </a:spcAft>
              <a:buClr>
                <a:srgbClr val="00C6BB"/>
              </a:buClr>
              <a:buSzTx/>
              <a:buFont typeface="Wingdings 2" charset="2"/>
              <a:buChar char=""/>
              <a:tabLst/>
              <a:defRPr/>
            </a:pPr>
            <a:r>
              <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rPr>
              <a:t> Distinctiveness</a:t>
            </a:r>
          </a:p>
          <a:p>
            <a:pPr marL="742950" marR="0" lvl="1" indent="-285750" algn="l" defTabSz="457200" rtl="0" eaLnBrk="1" fontAlgn="auto" latinLnBrk="0" hangingPunct="1">
              <a:lnSpc>
                <a:spcPct val="100000"/>
              </a:lnSpc>
              <a:spcBef>
                <a:spcPct val="20000"/>
              </a:spcBef>
              <a:spcAft>
                <a:spcPts val="600"/>
              </a:spcAft>
              <a:buClr>
                <a:srgbClr val="00C6BB"/>
              </a:buClr>
              <a:buSzTx/>
              <a:buFont typeface="Wingdings 2" charset="2"/>
              <a:buChar char=""/>
              <a:tabLst/>
              <a:defRPr/>
            </a:pPr>
            <a:r>
              <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rPr>
              <a:t> Deeper semantic</a:t>
            </a: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312" t="39143" r="60073" b="31602"/>
          <a:stretch/>
        </p:blipFill>
        <p:spPr>
          <a:xfrm>
            <a:off x="6634933" y="1966742"/>
            <a:ext cx="2509067" cy="2812077"/>
          </a:xfrm>
          <a:prstGeom prst="rect">
            <a:avLst/>
          </a:prstGeom>
        </p:spPr>
      </p:pic>
    </p:spTree>
    <p:extLst>
      <p:ext uri="{BB962C8B-B14F-4D97-AF65-F5344CB8AC3E}">
        <p14:creationId xmlns:p14="http://schemas.microsoft.com/office/powerpoint/2010/main" val="402774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3999" cy="922638"/>
          </a:xfrm>
        </p:spPr>
        <p:txBody>
          <a:bodyPr/>
          <a:lstStyle/>
          <a:p>
            <a:r>
              <a:rPr lang="en-US" sz="2000" dirty="0"/>
              <a:t>Mnemonic Organization III: </a:t>
            </a:r>
            <a:r>
              <a:rPr lang="en-US" dirty="0"/>
              <a:t>Narrative Technique</a:t>
            </a:r>
          </a:p>
        </p:txBody>
      </p:sp>
      <p:sp>
        <p:nvSpPr>
          <p:cNvPr id="3" name="Content Placeholder 2"/>
          <p:cNvSpPr>
            <a:spLocks noGrp="1"/>
          </p:cNvSpPr>
          <p:nvPr>
            <p:ph idx="1"/>
          </p:nvPr>
        </p:nvSpPr>
        <p:spPr>
          <a:xfrm>
            <a:off x="228601" y="1295246"/>
            <a:ext cx="8429624" cy="2486179"/>
          </a:xfrm>
        </p:spPr>
        <p:txBody>
          <a:bodyPr/>
          <a:lstStyle/>
          <a:p>
            <a:r>
              <a:rPr lang="en-US" dirty="0"/>
              <a:t> </a:t>
            </a:r>
            <a:r>
              <a:rPr lang="en-US" b="1" dirty="0"/>
              <a:t>Narrative Technique</a:t>
            </a:r>
          </a:p>
          <a:p>
            <a:pPr lvl="1"/>
            <a:r>
              <a:rPr lang="en-US" b="1" dirty="0"/>
              <a:t> </a:t>
            </a:r>
            <a:r>
              <a:rPr lang="en-US" dirty="0"/>
              <a:t>Form stories linking info</a:t>
            </a:r>
          </a:p>
          <a:p>
            <a:pPr lvl="1"/>
            <a:r>
              <a:rPr lang="en-US" dirty="0"/>
              <a:t> Effective if can reliably regenerate story</a:t>
            </a:r>
          </a:p>
          <a:p>
            <a:pPr lvl="1"/>
            <a:r>
              <a:rPr lang="en-US" dirty="0"/>
              <a:t> Combine with Method of Loci</a:t>
            </a:r>
          </a:p>
        </p:txBody>
      </p:sp>
    </p:spTree>
    <p:extLst>
      <p:ext uri="{BB962C8B-B14F-4D97-AF65-F5344CB8AC3E}">
        <p14:creationId xmlns:p14="http://schemas.microsoft.com/office/powerpoint/2010/main" val="38260381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t>Reflect</a:t>
            </a:r>
          </a:p>
        </p:txBody>
      </p:sp>
      <p:sp>
        <p:nvSpPr>
          <p:cNvPr id="3" name="Content Placeholder 2"/>
          <p:cNvSpPr>
            <a:spLocks noGrp="1"/>
          </p:cNvSpPr>
          <p:nvPr>
            <p:ph idx="1"/>
          </p:nvPr>
        </p:nvSpPr>
        <p:spPr>
          <a:xfrm>
            <a:off x="0" y="1295246"/>
            <a:ext cx="9143999" cy="5562754"/>
          </a:xfrm>
        </p:spPr>
        <p:txBody>
          <a:bodyPr>
            <a:normAutofit/>
          </a:bodyPr>
          <a:lstStyle/>
          <a:p>
            <a:r>
              <a:rPr lang="en-US" dirty="0"/>
              <a:t> Consider all the strategies we’ve discussed</a:t>
            </a:r>
          </a:p>
          <a:p>
            <a:r>
              <a:rPr lang="en-US" dirty="0"/>
              <a:t> What do you currently do?</a:t>
            </a:r>
          </a:p>
          <a:p>
            <a:r>
              <a:rPr lang="en-US" dirty="0"/>
              <a:t> Implement two or three methods into your studying!</a:t>
            </a:r>
          </a:p>
          <a:p>
            <a:pPr marL="906930" lvl="1" indent="-457200">
              <a:buFont typeface="+mj-lt"/>
              <a:buAutoNum type="arabicPeriod"/>
            </a:pPr>
            <a:r>
              <a:rPr lang="en-US" sz="3200" dirty="0"/>
              <a:t>Recite info you learn in class</a:t>
            </a:r>
          </a:p>
          <a:p>
            <a:pPr marL="906930" lvl="1" indent="-457200">
              <a:buFont typeface="+mj-lt"/>
              <a:buAutoNum type="arabicPeriod"/>
            </a:pPr>
            <a:r>
              <a:rPr lang="en-US" sz="3200" dirty="0"/>
              <a:t>Use mnemonics</a:t>
            </a:r>
          </a:p>
          <a:p>
            <a:pPr marL="906930" lvl="1" indent="-457200">
              <a:buFont typeface="+mj-lt"/>
              <a:buAutoNum type="arabicPeriod"/>
            </a:pPr>
            <a:r>
              <a:rPr lang="en-US" sz="3200" dirty="0"/>
              <a:t>Practice one hour a day</a:t>
            </a:r>
          </a:p>
          <a:p>
            <a:pPr marL="906930" lvl="1" indent="-457200">
              <a:buFont typeface="+mj-lt"/>
              <a:buAutoNum type="arabicPeriod"/>
            </a:pPr>
            <a:r>
              <a:rPr lang="en-US" sz="3200" dirty="0"/>
              <a:t>Make and take your own practice test</a:t>
            </a:r>
          </a:p>
        </p:txBody>
      </p:sp>
    </p:spTree>
    <p:extLst>
      <p:ext uri="{BB962C8B-B14F-4D97-AF65-F5344CB8AC3E}">
        <p14:creationId xmlns:p14="http://schemas.microsoft.com/office/powerpoint/2010/main" val="2097637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5400" dirty="0"/>
              <a:t>General Knowledge</a:t>
            </a:r>
          </a:p>
        </p:txBody>
      </p:sp>
      <p:sp>
        <p:nvSpPr>
          <p:cNvPr id="3" name="Subtitle 2"/>
          <p:cNvSpPr>
            <a:spLocks noGrp="1"/>
          </p:cNvSpPr>
          <p:nvPr>
            <p:ph type="subTitle" idx="1"/>
          </p:nvPr>
        </p:nvSpPr>
        <p:spPr/>
        <p:txBody>
          <a:bodyPr>
            <a:noAutofit/>
          </a:bodyPr>
          <a:lstStyle/>
          <a:p>
            <a:r>
              <a:rPr lang="en-US" sz="3600" dirty="0"/>
              <a:t>Chapter 8</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6543" y="2410688"/>
            <a:ext cx="3045114" cy="3069475"/>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56455" y="2718630"/>
            <a:ext cx="2766376" cy="3607355"/>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26663" y="4090230"/>
            <a:ext cx="3464787" cy="2304084"/>
          </a:xfrm>
          <a:prstGeom prst="rect">
            <a:avLst/>
          </a:prstGeom>
        </p:spPr>
      </p:pic>
    </p:spTree>
    <p:extLst>
      <p:ext uri="{BB962C8B-B14F-4D97-AF65-F5344CB8AC3E}">
        <p14:creationId xmlns:p14="http://schemas.microsoft.com/office/powerpoint/2010/main" val="33343608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Catalogue of topics</a:t>
            </a:r>
          </a:p>
        </p:txBody>
      </p:sp>
      <p:sp>
        <p:nvSpPr>
          <p:cNvPr id="3" name="Content Placeholder 2"/>
          <p:cNvSpPr>
            <a:spLocks noGrp="1"/>
          </p:cNvSpPr>
          <p:nvPr>
            <p:ph idx="1"/>
          </p:nvPr>
        </p:nvSpPr>
        <p:spPr>
          <a:xfrm>
            <a:off x="0" y="1637669"/>
            <a:ext cx="9144000" cy="5220331"/>
          </a:xfrm>
        </p:spPr>
        <p:txBody>
          <a:bodyPr>
            <a:normAutofit fontScale="92500" lnSpcReduction="10000"/>
          </a:bodyPr>
          <a:lstStyle/>
          <a:p>
            <a:r>
              <a:rPr lang="en-US" dirty="0"/>
              <a:t>Theories of Knowledge Storage</a:t>
            </a:r>
          </a:p>
          <a:p>
            <a:pPr lvl="1"/>
            <a:r>
              <a:rPr lang="en-US" sz="3000" i="1" dirty="0">
                <a:solidFill>
                  <a:schemeClr val="accent3"/>
                </a:solidFill>
              </a:rPr>
              <a:t>Semantic -Interpretation, prediction, &amp; inference</a:t>
            </a:r>
          </a:p>
          <a:p>
            <a:pPr lvl="1"/>
            <a:r>
              <a:rPr lang="en-US" sz="3000" i="1" dirty="0">
                <a:solidFill>
                  <a:schemeClr val="accent3"/>
                </a:solidFill>
              </a:rPr>
              <a:t>Situated Cognition; Categories &amp; Concepts</a:t>
            </a:r>
          </a:p>
          <a:p>
            <a:pPr lvl="1"/>
            <a:r>
              <a:rPr lang="en-US" sz="3000" i="1" dirty="0">
                <a:solidFill>
                  <a:schemeClr val="accent3"/>
                </a:solidFill>
              </a:rPr>
              <a:t>Prototype vs Exemplar Approach</a:t>
            </a:r>
          </a:p>
          <a:p>
            <a:r>
              <a:rPr lang="en-US" dirty="0"/>
              <a:t>Cognitive Models of Knowledge Storage</a:t>
            </a:r>
          </a:p>
          <a:p>
            <a:pPr lvl="1"/>
            <a:r>
              <a:rPr lang="en-US" sz="3000" i="1" dirty="0">
                <a:solidFill>
                  <a:schemeClr val="accent3"/>
                </a:solidFill>
              </a:rPr>
              <a:t>Connectionist model: PDP, S.G., D.A., G.D.</a:t>
            </a:r>
          </a:p>
          <a:p>
            <a:r>
              <a:rPr lang="en-US" dirty="0"/>
              <a:t>Schemas &amp; Scripts</a:t>
            </a:r>
          </a:p>
          <a:p>
            <a:pPr lvl="1"/>
            <a:r>
              <a:rPr lang="en-US" sz="3000" i="1" dirty="0">
                <a:solidFill>
                  <a:schemeClr val="accent3"/>
                </a:solidFill>
              </a:rPr>
              <a:t>Heuristic, influences memory</a:t>
            </a:r>
          </a:p>
          <a:p>
            <a:pPr lvl="1"/>
            <a:r>
              <a:rPr lang="en-US" sz="3000" i="1" dirty="0">
                <a:solidFill>
                  <a:schemeClr val="accent3"/>
                </a:solidFill>
              </a:rPr>
              <a:t>Boundary extension, abstraction</a:t>
            </a:r>
          </a:p>
          <a:p>
            <a:pPr lvl="1"/>
            <a:r>
              <a:rPr lang="en-US" sz="3000" i="1" dirty="0">
                <a:solidFill>
                  <a:schemeClr val="accent3"/>
                </a:solidFill>
              </a:rPr>
              <a:t>Constructive vs pragmatic approach</a:t>
            </a:r>
          </a:p>
          <a:p>
            <a:pPr lvl="1"/>
            <a:r>
              <a:rPr lang="en-US" sz="3000" i="1" dirty="0">
                <a:solidFill>
                  <a:schemeClr val="accent3"/>
                </a:solidFill>
              </a:rPr>
              <a:t>Memory integration &amp; stereotyping</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06530" y="4308893"/>
            <a:ext cx="2702159" cy="2549107"/>
          </a:xfrm>
          <a:prstGeom prst="rect">
            <a:avLst/>
          </a:prstGeom>
        </p:spPr>
      </p:pic>
    </p:spTree>
    <p:extLst>
      <p:ext uri="{BB962C8B-B14F-4D97-AF65-F5344CB8AC3E}">
        <p14:creationId xmlns:p14="http://schemas.microsoft.com/office/powerpoint/2010/main" val="23488270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Semantic:</a:t>
            </a:r>
            <a:br>
              <a:rPr lang="en-US" dirty="0"/>
            </a:br>
            <a:r>
              <a:rPr lang="en-US" dirty="0"/>
              <a:t>Categories &amp; Concepts</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0321" t="19394" r="17664" b="17061"/>
          <a:stretch/>
        </p:blipFill>
        <p:spPr>
          <a:xfrm>
            <a:off x="661480" y="1606495"/>
            <a:ext cx="2256817" cy="1963557"/>
          </a:xfrm>
          <a:prstGeom prst="rect">
            <a:avLst/>
          </a:prstGeom>
        </p:spPr>
      </p:pic>
      <p:sp>
        <p:nvSpPr>
          <p:cNvPr id="3" name="Content Placeholder 2"/>
          <p:cNvSpPr>
            <a:spLocks noGrp="1"/>
          </p:cNvSpPr>
          <p:nvPr>
            <p:ph idx="1"/>
          </p:nvPr>
        </p:nvSpPr>
        <p:spPr>
          <a:xfrm>
            <a:off x="762386" y="2143509"/>
            <a:ext cx="2055004" cy="619148"/>
          </a:xfrm>
        </p:spPr>
        <p:txBody>
          <a:bodyPr>
            <a:normAutofit fontScale="92500"/>
          </a:bodyPr>
          <a:lstStyle/>
          <a:p>
            <a:pPr marL="0" indent="0">
              <a:buNone/>
            </a:pPr>
            <a:r>
              <a:rPr lang="en-US" u="sng" dirty="0">
                <a:solidFill>
                  <a:srgbClr val="FF0000"/>
                </a:solidFill>
              </a:rPr>
              <a:t>CONCEPT</a:t>
            </a:r>
          </a:p>
        </p:txBody>
      </p:sp>
      <p:sp>
        <p:nvSpPr>
          <p:cNvPr id="11" name="Content Placeholder 2"/>
          <p:cNvSpPr txBox="1">
            <a:spLocks/>
          </p:cNvSpPr>
          <p:nvPr/>
        </p:nvSpPr>
        <p:spPr>
          <a:xfrm>
            <a:off x="5544766" y="3249041"/>
            <a:ext cx="3599233" cy="2295726"/>
          </a:xfrm>
          <a:prstGeom prst="rect">
            <a:avLst/>
          </a:prstGeom>
          <a:ln>
            <a:solidFill>
              <a:schemeClr val="accent2"/>
            </a:solidFill>
          </a:ln>
        </p:spPr>
        <p:txBody>
          <a:bodyPr vert="horz" lIns="91440" tIns="45720" rIns="91440" bIns="45720" rtlCol="0" anchor="t">
            <a:normAutofit/>
          </a:bodyPr>
          <a:lstStyle>
            <a:lvl1pPr marL="306000" indent="-306000" algn="l" defTabSz="457200" rtl="0" eaLnBrk="1" latinLnBrk="0" hangingPunct="1">
              <a:spcBef>
                <a:spcPts val="0"/>
              </a:spcBef>
              <a:spcAft>
                <a:spcPts val="600"/>
              </a:spcAft>
              <a:buClr>
                <a:schemeClr val="accent2"/>
              </a:buClr>
              <a:buSzPct val="92000"/>
              <a:buFont typeface="Wingdings 2" panose="05020102010507070707" pitchFamily="18" charset="2"/>
              <a:buChar char=""/>
              <a:defRPr sz="3200" kern="1200">
                <a:solidFill>
                  <a:schemeClr val="tx2"/>
                </a:solidFill>
                <a:latin typeface="+mn-lt"/>
                <a:ea typeface="+mn-ea"/>
                <a:cs typeface="+mn-cs"/>
              </a:defRPr>
            </a:lvl1pPr>
            <a:lvl2pPr marL="630000" indent="-306000" algn="l" defTabSz="457200" rtl="0" eaLnBrk="1" latinLnBrk="0" hangingPunct="1">
              <a:spcBef>
                <a:spcPts val="0"/>
              </a:spcBef>
              <a:spcAft>
                <a:spcPts val="600"/>
              </a:spcAft>
              <a:buClr>
                <a:schemeClr val="accent2"/>
              </a:buClr>
              <a:buSzPct val="92000"/>
              <a:buFont typeface="Courier New" panose="02070309020205020404" pitchFamily="49" charset="0"/>
              <a:buChar char="o"/>
              <a:defRPr sz="3200" kern="1200">
                <a:solidFill>
                  <a:schemeClr val="tx2"/>
                </a:solidFill>
                <a:latin typeface="+mn-lt"/>
                <a:ea typeface="+mn-ea"/>
                <a:cs typeface="+mn-cs"/>
              </a:defRPr>
            </a:lvl2pPr>
            <a:lvl3pPr marL="900000" indent="-270000" algn="l" defTabSz="457200" rtl="0" eaLnBrk="1" latinLnBrk="0" hangingPunct="1">
              <a:spcBef>
                <a:spcPts val="0"/>
              </a:spcBef>
              <a:spcAft>
                <a:spcPts val="600"/>
              </a:spcAft>
              <a:buClr>
                <a:schemeClr val="accent2"/>
              </a:buClr>
              <a:buSzPct val="92000"/>
              <a:buFont typeface="Arial" panose="020B0604020202020204" pitchFamily="34" charset="0"/>
              <a:buChar char="•"/>
              <a:defRPr sz="2800" kern="1200">
                <a:solidFill>
                  <a:schemeClr val="tx2"/>
                </a:solidFill>
                <a:latin typeface="+mn-lt"/>
                <a:ea typeface="+mn-ea"/>
                <a:cs typeface="+mn-cs"/>
              </a:defRPr>
            </a:lvl3pPr>
            <a:lvl4pPr marL="1242000" indent="-234000" algn="l" defTabSz="457200" rtl="0" eaLnBrk="1" latinLnBrk="0" hangingPunct="1">
              <a:spcBef>
                <a:spcPts val="0"/>
              </a:spcBef>
              <a:spcAft>
                <a:spcPts val="600"/>
              </a:spcAft>
              <a:buClr>
                <a:schemeClr val="accent2"/>
              </a:buClr>
              <a:buSzPct val="92000"/>
              <a:buFont typeface="Courier New" panose="02070309020205020404" pitchFamily="49" charset="0"/>
              <a:buChar char="o"/>
              <a:defRPr sz="2800" kern="1200">
                <a:solidFill>
                  <a:schemeClr val="tx2"/>
                </a:solidFill>
                <a:latin typeface="+mn-lt"/>
                <a:ea typeface="+mn-ea"/>
                <a:cs typeface="+mn-cs"/>
              </a:defRPr>
            </a:lvl4pPr>
            <a:lvl5pPr marL="1602000" indent="-234000" algn="l" defTabSz="457200" rtl="0" eaLnBrk="1" latinLnBrk="0" hangingPunct="1">
              <a:spcBef>
                <a:spcPts val="0"/>
              </a:spcBef>
              <a:spcAft>
                <a:spcPts val="600"/>
              </a:spcAft>
              <a:buClr>
                <a:schemeClr val="accent2"/>
              </a:buClr>
              <a:buSzPct val="92000"/>
              <a:buFont typeface="Arial" panose="020B0604020202020204" pitchFamily="34" charset="0"/>
              <a:buChar char="•"/>
              <a:defRPr sz="28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600"/>
              </a:spcAft>
              <a:buClr>
                <a:srgbClr val="903163"/>
              </a:buClr>
              <a:buSzPct val="92000"/>
              <a:buFont typeface="Wingdings 2" panose="05020102010507070707" pitchFamily="18" charset="2"/>
              <a:buNone/>
              <a:tabLst/>
              <a:defRPr/>
            </a:pPr>
            <a:r>
              <a:rPr kumimoji="0" lang="en-US" sz="3200" b="0" i="0" u="sng" strike="noStrike" kern="1200" cap="none" spc="0" normalizeH="0" baseline="0" noProof="0" dirty="0">
                <a:ln>
                  <a:noFill/>
                </a:ln>
                <a:solidFill>
                  <a:srgbClr val="B2324B"/>
                </a:solidFill>
                <a:effectLst/>
                <a:uLnTx/>
                <a:uFillTx/>
                <a:latin typeface="Gill Sans MT" panose="020B0502020104020203"/>
                <a:ea typeface="+mn-ea"/>
                <a:cs typeface="+mn-cs"/>
              </a:rPr>
              <a:t>Elements / Members</a:t>
            </a:r>
          </a:p>
          <a:p>
            <a:pPr marL="306000" marR="0" lvl="0" indent="-306000" algn="l" defTabSz="457200" rtl="0" eaLnBrk="1" fontAlgn="auto" latinLnBrk="0" hangingPunct="1">
              <a:lnSpc>
                <a:spcPct val="100000"/>
              </a:lnSpc>
              <a:spcBef>
                <a:spcPts val="0"/>
              </a:spcBef>
              <a:spcAft>
                <a:spcPts val="600"/>
              </a:spcAft>
              <a:buClr>
                <a:srgbClr val="903163"/>
              </a:buClr>
              <a:buSzPct val="92000"/>
              <a:buFont typeface="Wingdings 2" panose="05020102010507070707" pitchFamily="18" charset="2"/>
              <a:buChar char=""/>
              <a:tabLst/>
              <a:defRPr/>
            </a:pPr>
            <a:r>
              <a:rPr kumimoji="0" lang="en-US" sz="2800" b="0" i="0" u="none" strike="noStrike" kern="1200" cap="none" spc="0" normalizeH="0" baseline="0" noProof="0" dirty="0">
                <a:ln>
                  <a:noFill/>
                </a:ln>
                <a:solidFill>
                  <a:srgbClr val="B2324B"/>
                </a:solidFill>
                <a:effectLst/>
                <a:uLnTx/>
                <a:uFillTx/>
                <a:latin typeface="Gill Sans MT" panose="020B0502020104020203"/>
                <a:ea typeface="+mn-ea"/>
                <a:cs typeface="+mn-cs"/>
              </a:rPr>
              <a:t>Combine many obj. together with single concept</a:t>
            </a:r>
          </a:p>
        </p:txBody>
      </p:sp>
      <p:grpSp>
        <p:nvGrpSpPr>
          <p:cNvPr id="29" name="Group 28"/>
          <p:cNvGrpSpPr/>
          <p:nvPr/>
        </p:nvGrpSpPr>
        <p:grpSpPr>
          <a:xfrm>
            <a:off x="932329" y="2762657"/>
            <a:ext cx="1715118" cy="2782110"/>
            <a:chOff x="932329" y="2762657"/>
            <a:chExt cx="1715118" cy="2782110"/>
          </a:xfrm>
        </p:grpSpPr>
        <p:sp>
          <p:nvSpPr>
            <p:cNvPr id="5" name="Content Placeholder 2"/>
            <p:cNvSpPr txBox="1">
              <a:spLocks/>
            </p:cNvSpPr>
            <p:nvPr/>
          </p:nvSpPr>
          <p:spPr>
            <a:xfrm>
              <a:off x="932329" y="3570053"/>
              <a:ext cx="1715118" cy="1974714"/>
            </a:xfrm>
            <a:prstGeom prst="rect">
              <a:avLst/>
            </a:prstGeom>
            <a:ln>
              <a:solidFill>
                <a:srgbClr val="002060"/>
              </a:solidFill>
            </a:ln>
          </p:spPr>
          <p:txBody>
            <a:bodyPr vert="horz" lIns="91440" tIns="45720" rIns="91440" bIns="45720" rtlCol="0" anchor="t">
              <a:normAutofit fontScale="92500"/>
            </a:bodyPr>
            <a:lstStyle>
              <a:lvl1pPr marL="306000" indent="-306000" algn="l" defTabSz="457200" rtl="0" eaLnBrk="1" latinLnBrk="0" hangingPunct="1">
                <a:spcBef>
                  <a:spcPts val="0"/>
                </a:spcBef>
                <a:spcAft>
                  <a:spcPts val="600"/>
                </a:spcAft>
                <a:buClr>
                  <a:schemeClr val="accent2"/>
                </a:buClr>
                <a:buSzPct val="92000"/>
                <a:buFont typeface="Wingdings 2" panose="05020102010507070707" pitchFamily="18" charset="2"/>
                <a:buChar char=""/>
                <a:defRPr sz="3200" kern="1200">
                  <a:solidFill>
                    <a:schemeClr val="tx2"/>
                  </a:solidFill>
                  <a:latin typeface="+mn-lt"/>
                  <a:ea typeface="+mn-ea"/>
                  <a:cs typeface="+mn-cs"/>
                </a:defRPr>
              </a:lvl1pPr>
              <a:lvl2pPr marL="630000" indent="-306000" algn="l" defTabSz="457200" rtl="0" eaLnBrk="1" latinLnBrk="0" hangingPunct="1">
                <a:spcBef>
                  <a:spcPts val="0"/>
                </a:spcBef>
                <a:spcAft>
                  <a:spcPts val="600"/>
                </a:spcAft>
                <a:buClr>
                  <a:schemeClr val="accent2"/>
                </a:buClr>
                <a:buSzPct val="92000"/>
                <a:buFont typeface="Courier New" panose="02070309020205020404" pitchFamily="49" charset="0"/>
                <a:buChar char="o"/>
                <a:defRPr sz="3200" kern="1200">
                  <a:solidFill>
                    <a:schemeClr val="tx2"/>
                  </a:solidFill>
                  <a:latin typeface="+mn-lt"/>
                  <a:ea typeface="+mn-ea"/>
                  <a:cs typeface="+mn-cs"/>
                </a:defRPr>
              </a:lvl2pPr>
              <a:lvl3pPr marL="900000" indent="-270000" algn="l" defTabSz="457200" rtl="0" eaLnBrk="1" latinLnBrk="0" hangingPunct="1">
                <a:spcBef>
                  <a:spcPts val="0"/>
                </a:spcBef>
                <a:spcAft>
                  <a:spcPts val="600"/>
                </a:spcAft>
                <a:buClr>
                  <a:schemeClr val="accent2"/>
                </a:buClr>
                <a:buSzPct val="92000"/>
                <a:buFont typeface="Arial" panose="020B0604020202020204" pitchFamily="34" charset="0"/>
                <a:buChar char="•"/>
                <a:defRPr sz="2800" kern="1200">
                  <a:solidFill>
                    <a:schemeClr val="tx2"/>
                  </a:solidFill>
                  <a:latin typeface="+mn-lt"/>
                  <a:ea typeface="+mn-ea"/>
                  <a:cs typeface="+mn-cs"/>
                </a:defRPr>
              </a:lvl3pPr>
              <a:lvl4pPr marL="1242000" indent="-234000" algn="l" defTabSz="457200" rtl="0" eaLnBrk="1" latinLnBrk="0" hangingPunct="1">
                <a:spcBef>
                  <a:spcPts val="0"/>
                </a:spcBef>
                <a:spcAft>
                  <a:spcPts val="600"/>
                </a:spcAft>
                <a:buClr>
                  <a:schemeClr val="accent2"/>
                </a:buClr>
                <a:buSzPct val="92000"/>
                <a:buFont typeface="Courier New" panose="02070309020205020404" pitchFamily="49" charset="0"/>
                <a:buChar char="o"/>
                <a:defRPr sz="2800" kern="1200">
                  <a:solidFill>
                    <a:schemeClr val="tx2"/>
                  </a:solidFill>
                  <a:latin typeface="+mn-lt"/>
                  <a:ea typeface="+mn-ea"/>
                  <a:cs typeface="+mn-cs"/>
                </a:defRPr>
              </a:lvl4pPr>
              <a:lvl5pPr marL="1602000" indent="-234000" algn="l" defTabSz="457200" rtl="0" eaLnBrk="1" latinLnBrk="0" hangingPunct="1">
                <a:spcBef>
                  <a:spcPts val="0"/>
                </a:spcBef>
                <a:spcAft>
                  <a:spcPts val="600"/>
                </a:spcAft>
                <a:buClr>
                  <a:schemeClr val="accent2"/>
                </a:buClr>
                <a:buSzPct val="92000"/>
                <a:buFont typeface="Arial" panose="020B0604020202020204" pitchFamily="34" charset="0"/>
                <a:buChar char="•"/>
                <a:defRPr sz="28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600"/>
                </a:spcAft>
                <a:buClr>
                  <a:srgbClr val="903163"/>
                </a:buClr>
                <a:buSzPct val="92000"/>
                <a:buFont typeface="Wingdings 2" panose="05020102010507070707" pitchFamily="18" charset="2"/>
                <a:buNone/>
                <a:tabLst/>
                <a:defRPr/>
              </a:pPr>
              <a:r>
                <a:rPr kumimoji="0" lang="en-US" sz="3200" b="0" i="0" u="sng" strike="noStrike" kern="1200" cap="none" spc="0" normalizeH="0" baseline="0" noProof="0" dirty="0">
                  <a:ln>
                    <a:noFill/>
                  </a:ln>
                  <a:solidFill>
                    <a:srgbClr val="0070C0"/>
                  </a:solidFill>
                  <a:effectLst/>
                  <a:uLnTx/>
                  <a:uFillTx/>
                  <a:latin typeface="Gill Sans MT" panose="020B0502020104020203"/>
                  <a:ea typeface="+mn-ea"/>
                  <a:cs typeface="+mn-cs"/>
                </a:rPr>
                <a:t>Category</a:t>
              </a:r>
            </a:p>
            <a:p>
              <a:pPr marL="306000" marR="0" lvl="0" indent="-306000" algn="l" defTabSz="457200" rtl="0" eaLnBrk="1" fontAlgn="auto" latinLnBrk="0" hangingPunct="1">
                <a:lnSpc>
                  <a:spcPct val="100000"/>
                </a:lnSpc>
                <a:spcBef>
                  <a:spcPts val="0"/>
                </a:spcBef>
                <a:spcAft>
                  <a:spcPts val="600"/>
                </a:spcAft>
                <a:buClr>
                  <a:srgbClr val="903163"/>
                </a:buClr>
                <a:buSzPct val="92000"/>
                <a:buFont typeface="Wingdings 2" panose="05020102010507070707" pitchFamily="18" charset="2"/>
                <a:buChar char=""/>
                <a:tabLst/>
                <a:defRPr/>
              </a:pPr>
              <a:r>
                <a:rPr kumimoji="0" lang="en-US" sz="2800" b="0" i="1" u="none" strike="noStrike" kern="1200" cap="none" spc="0" normalizeH="0" baseline="0" noProof="0" dirty="0">
                  <a:ln>
                    <a:noFill/>
                  </a:ln>
                  <a:solidFill>
                    <a:srgbClr val="0070C0"/>
                  </a:solidFill>
                  <a:effectLst/>
                  <a:uLnTx/>
                  <a:uFillTx/>
                  <a:latin typeface="Gill Sans MT" panose="020B0502020104020203"/>
                  <a:ea typeface="+mn-ea"/>
                  <a:cs typeface="+mn-cs"/>
                </a:rPr>
                <a:t>Details</a:t>
              </a:r>
            </a:p>
            <a:p>
              <a:pPr marL="306000" marR="0" lvl="0" indent="-306000" algn="l" defTabSz="457200" rtl="0" eaLnBrk="1" fontAlgn="auto" latinLnBrk="0" hangingPunct="1">
                <a:lnSpc>
                  <a:spcPct val="100000"/>
                </a:lnSpc>
                <a:spcBef>
                  <a:spcPts val="0"/>
                </a:spcBef>
                <a:spcAft>
                  <a:spcPts val="600"/>
                </a:spcAft>
                <a:buClr>
                  <a:srgbClr val="903163"/>
                </a:buClr>
                <a:buSzPct val="92000"/>
                <a:buFont typeface="Wingdings 2" panose="05020102010507070707" pitchFamily="18" charset="2"/>
                <a:buChar char=""/>
                <a:tabLst/>
                <a:defRPr/>
              </a:pPr>
              <a:r>
                <a:rPr kumimoji="0" lang="en-US" sz="2800" b="0" i="1" u="none" strike="noStrike" kern="1200" cap="none" spc="0" normalizeH="0" baseline="0" noProof="0" dirty="0">
                  <a:ln>
                    <a:noFill/>
                  </a:ln>
                  <a:solidFill>
                    <a:srgbClr val="0070C0"/>
                  </a:solidFill>
                  <a:effectLst/>
                  <a:uLnTx/>
                  <a:uFillTx/>
                  <a:latin typeface="Gill Sans MT" panose="020B0502020104020203"/>
                  <a:ea typeface="+mn-ea"/>
                  <a:cs typeface="+mn-cs"/>
                </a:rPr>
                <a:t>Details</a:t>
              </a:r>
            </a:p>
            <a:p>
              <a:pPr marL="306000" marR="0" lvl="0" indent="-306000" algn="l" defTabSz="457200" rtl="0" eaLnBrk="1" fontAlgn="auto" latinLnBrk="0" hangingPunct="1">
                <a:lnSpc>
                  <a:spcPct val="100000"/>
                </a:lnSpc>
                <a:spcBef>
                  <a:spcPts val="0"/>
                </a:spcBef>
                <a:spcAft>
                  <a:spcPts val="600"/>
                </a:spcAft>
                <a:buClr>
                  <a:srgbClr val="903163"/>
                </a:buClr>
                <a:buSzPct val="92000"/>
                <a:buFont typeface="Wingdings 2" panose="05020102010507070707" pitchFamily="18" charset="2"/>
                <a:buChar char=""/>
                <a:tabLst/>
                <a:defRPr/>
              </a:pPr>
              <a:r>
                <a:rPr kumimoji="0" lang="en-US" sz="2800" b="0" i="1" u="none" strike="noStrike" kern="1200" cap="none" spc="0" normalizeH="0" baseline="0" noProof="0" dirty="0">
                  <a:ln>
                    <a:noFill/>
                  </a:ln>
                  <a:solidFill>
                    <a:srgbClr val="0070C0"/>
                  </a:solidFill>
                  <a:effectLst/>
                  <a:uLnTx/>
                  <a:uFillTx/>
                  <a:latin typeface="Gill Sans MT" panose="020B0502020104020203"/>
                  <a:ea typeface="+mn-ea"/>
                  <a:cs typeface="+mn-cs"/>
                </a:rPr>
                <a:t>…</a:t>
              </a:r>
            </a:p>
          </p:txBody>
        </p:sp>
        <p:cxnSp>
          <p:nvCxnSpPr>
            <p:cNvPr id="13" name="Straight Arrow Connector 12"/>
            <p:cNvCxnSpPr>
              <a:stCxn id="3" idx="2"/>
              <a:endCxn id="5" idx="0"/>
            </p:cNvCxnSpPr>
            <p:nvPr/>
          </p:nvCxnSpPr>
          <p:spPr>
            <a:xfrm>
              <a:off x="1789888" y="2762657"/>
              <a:ext cx="0" cy="807396"/>
            </a:xfrm>
            <a:prstGeom prst="straightConnector1">
              <a:avLst/>
            </a:prstGeom>
            <a:ln w="5715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0" name="Group 29"/>
          <p:cNvGrpSpPr/>
          <p:nvPr/>
        </p:nvGrpSpPr>
        <p:grpSpPr>
          <a:xfrm>
            <a:off x="2647447" y="2966937"/>
            <a:ext cx="2430392" cy="3351185"/>
            <a:chOff x="2647447" y="2966937"/>
            <a:chExt cx="2430392" cy="3351185"/>
          </a:xfrm>
        </p:grpSpPr>
        <p:sp>
          <p:nvSpPr>
            <p:cNvPr id="6" name="Content Placeholder 2"/>
            <p:cNvSpPr txBox="1">
              <a:spLocks/>
            </p:cNvSpPr>
            <p:nvPr/>
          </p:nvSpPr>
          <p:spPr>
            <a:xfrm>
              <a:off x="4161911" y="2966937"/>
              <a:ext cx="915928" cy="710117"/>
            </a:xfrm>
            <a:prstGeom prst="ellipse">
              <a:avLst/>
            </a:prstGeom>
            <a:ln>
              <a:solidFill>
                <a:schemeClr val="accent2"/>
              </a:solidFill>
            </a:ln>
          </p:spPr>
          <p:txBody>
            <a:bodyPr vert="horz" lIns="91440" tIns="45720" rIns="91440" bIns="45720" rtlCol="0" anchor="t">
              <a:normAutofit/>
            </a:bodyPr>
            <a:lstStyle>
              <a:lvl1pPr marL="306000" indent="-306000" algn="l" defTabSz="457200" rtl="0" eaLnBrk="1" latinLnBrk="0" hangingPunct="1">
                <a:spcBef>
                  <a:spcPts val="0"/>
                </a:spcBef>
                <a:spcAft>
                  <a:spcPts val="600"/>
                </a:spcAft>
                <a:buClr>
                  <a:schemeClr val="accent2"/>
                </a:buClr>
                <a:buSzPct val="92000"/>
                <a:buFont typeface="Wingdings 2" panose="05020102010507070707" pitchFamily="18" charset="2"/>
                <a:buChar char=""/>
                <a:defRPr sz="3200" kern="1200">
                  <a:solidFill>
                    <a:schemeClr val="tx2"/>
                  </a:solidFill>
                  <a:latin typeface="+mn-lt"/>
                  <a:ea typeface="+mn-ea"/>
                  <a:cs typeface="+mn-cs"/>
                </a:defRPr>
              </a:lvl1pPr>
              <a:lvl2pPr marL="630000" indent="-306000" algn="l" defTabSz="457200" rtl="0" eaLnBrk="1" latinLnBrk="0" hangingPunct="1">
                <a:spcBef>
                  <a:spcPts val="0"/>
                </a:spcBef>
                <a:spcAft>
                  <a:spcPts val="600"/>
                </a:spcAft>
                <a:buClr>
                  <a:schemeClr val="accent2"/>
                </a:buClr>
                <a:buSzPct val="92000"/>
                <a:buFont typeface="Courier New" panose="02070309020205020404" pitchFamily="49" charset="0"/>
                <a:buChar char="o"/>
                <a:defRPr sz="3200" kern="1200">
                  <a:solidFill>
                    <a:schemeClr val="tx2"/>
                  </a:solidFill>
                  <a:latin typeface="+mn-lt"/>
                  <a:ea typeface="+mn-ea"/>
                  <a:cs typeface="+mn-cs"/>
                </a:defRPr>
              </a:lvl2pPr>
              <a:lvl3pPr marL="900000" indent="-270000" algn="l" defTabSz="457200" rtl="0" eaLnBrk="1" latinLnBrk="0" hangingPunct="1">
                <a:spcBef>
                  <a:spcPts val="0"/>
                </a:spcBef>
                <a:spcAft>
                  <a:spcPts val="600"/>
                </a:spcAft>
                <a:buClr>
                  <a:schemeClr val="accent2"/>
                </a:buClr>
                <a:buSzPct val="92000"/>
                <a:buFont typeface="Arial" panose="020B0604020202020204" pitchFamily="34" charset="0"/>
                <a:buChar char="•"/>
                <a:defRPr sz="2800" kern="1200">
                  <a:solidFill>
                    <a:schemeClr val="tx2"/>
                  </a:solidFill>
                  <a:latin typeface="+mn-lt"/>
                  <a:ea typeface="+mn-ea"/>
                  <a:cs typeface="+mn-cs"/>
                </a:defRPr>
              </a:lvl3pPr>
              <a:lvl4pPr marL="1242000" indent="-234000" algn="l" defTabSz="457200" rtl="0" eaLnBrk="1" latinLnBrk="0" hangingPunct="1">
                <a:spcBef>
                  <a:spcPts val="0"/>
                </a:spcBef>
                <a:spcAft>
                  <a:spcPts val="600"/>
                </a:spcAft>
                <a:buClr>
                  <a:schemeClr val="accent2"/>
                </a:buClr>
                <a:buSzPct val="92000"/>
                <a:buFont typeface="Courier New" panose="02070309020205020404" pitchFamily="49" charset="0"/>
                <a:buChar char="o"/>
                <a:defRPr sz="2800" kern="1200">
                  <a:solidFill>
                    <a:schemeClr val="tx2"/>
                  </a:solidFill>
                  <a:latin typeface="+mn-lt"/>
                  <a:ea typeface="+mn-ea"/>
                  <a:cs typeface="+mn-cs"/>
                </a:defRPr>
              </a:lvl4pPr>
              <a:lvl5pPr marL="1602000" indent="-234000" algn="l" defTabSz="457200" rtl="0" eaLnBrk="1" latinLnBrk="0" hangingPunct="1">
                <a:spcBef>
                  <a:spcPts val="0"/>
                </a:spcBef>
                <a:spcAft>
                  <a:spcPts val="600"/>
                </a:spcAft>
                <a:buClr>
                  <a:schemeClr val="accent2"/>
                </a:buClr>
                <a:buSzPct val="92000"/>
                <a:buFont typeface="Arial" panose="020B0604020202020204" pitchFamily="34" charset="0"/>
                <a:buChar char="•"/>
                <a:defRPr sz="28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600"/>
                </a:spcAft>
                <a:buClr>
                  <a:srgbClr val="903163"/>
                </a:buClr>
                <a:buSzPct val="92000"/>
                <a:buFont typeface="Wingdings 2" panose="05020102010507070707" pitchFamily="18" charset="2"/>
                <a:buNone/>
                <a:tabLst/>
                <a:defRPr/>
              </a:pPr>
              <a:r>
                <a:rPr kumimoji="0" lang="en-US" sz="2400" b="0" i="1" u="none" strike="noStrike" kern="1200" cap="none" spc="0" normalizeH="0" baseline="0" noProof="0" dirty="0">
                  <a:ln>
                    <a:noFill/>
                  </a:ln>
                  <a:solidFill>
                    <a:srgbClr val="903163"/>
                  </a:solidFill>
                  <a:effectLst/>
                  <a:uLnTx/>
                  <a:uFillTx/>
                  <a:latin typeface="Gill Sans MT" panose="020B0502020104020203"/>
                  <a:ea typeface="+mn-ea"/>
                  <a:cs typeface="+mn-cs"/>
                </a:rPr>
                <a:t>Obj.</a:t>
              </a:r>
              <a:endParaRPr kumimoji="0" lang="en-US" sz="2000" b="0" i="1" u="none" strike="noStrike" kern="1200" cap="none" spc="0" normalizeH="0" baseline="0" noProof="0" dirty="0">
                <a:ln>
                  <a:noFill/>
                </a:ln>
                <a:solidFill>
                  <a:srgbClr val="903163"/>
                </a:solidFill>
                <a:effectLst/>
                <a:uLnTx/>
                <a:uFillTx/>
                <a:latin typeface="Gill Sans MT" panose="020B0502020104020203"/>
                <a:ea typeface="+mn-ea"/>
                <a:cs typeface="+mn-cs"/>
              </a:endParaRPr>
            </a:p>
          </p:txBody>
        </p:sp>
        <p:sp>
          <p:nvSpPr>
            <p:cNvPr id="7" name="Content Placeholder 2"/>
            <p:cNvSpPr txBox="1">
              <a:spLocks/>
            </p:cNvSpPr>
            <p:nvPr/>
          </p:nvSpPr>
          <p:spPr>
            <a:xfrm>
              <a:off x="4161911" y="3847293"/>
              <a:ext cx="915928" cy="710117"/>
            </a:xfrm>
            <a:prstGeom prst="ellipse">
              <a:avLst/>
            </a:prstGeom>
            <a:ln>
              <a:solidFill>
                <a:schemeClr val="accent2"/>
              </a:solidFill>
            </a:ln>
          </p:spPr>
          <p:txBody>
            <a:bodyPr vert="horz" lIns="91440" tIns="45720" rIns="91440" bIns="45720" rtlCol="0" anchor="t">
              <a:normAutofit/>
            </a:bodyPr>
            <a:lstStyle>
              <a:lvl1pPr marL="306000" indent="-306000" algn="l" defTabSz="457200" rtl="0" eaLnBrk="1" latinLnBrk="0" hangingPunct="1">
                <a:spcBef>
                  <a:spcPts val="0"/>
                </a:spcBef>
                <a:spcAft>
                  <a:spcPts val="600"/>
                </a:spcAft>
                <a:buClr>
                  <a:schemeClr val="accent2"/>
                </a:buClr>
                <a:buSzPct val="92000"/>
                <a:buFont typeface="Wingdings 2" panose="05020102010507070707" pitchFamily="18" charset="2"/>
                <a:buChar char=""/>
                <a:defRPr sz="3200" kern="1200">
                  <a:solidFill>
                    <a:schemeClr val="tx2"/>
                  </a:solidFill>
                  <a:latin typeface="+mn-lt"/>
                  <a:ea typeface="+mn-ea"/>
                  <a:cs typeface="+mn-cs"/>
                </a:defRPr>
              </a:lvl1pPr>
              <a:lvl2pPr marL="630000" indent="-306000" algn="l" defTabSz="457200" rtl="0" eaLnBrk="1" latinLnBrk="0" hangingPunct="1">
                <a:spcBef>
                  <a:spcPts val="0"/>
                </a:spcBef>
                <a:spcAft>
                  <a:spcPts val="600"/>
                </a:spcAft>
                <a:buClr>
                  <a:schemeClr val="accent2"/>
                </a:buClr>
                <a:buSzPct val="92000"/>
                <a:buFont typeface="Courier New" panose="02070309020205020404" pitchFamily="49" charset="0"/>
                <a:buChar char="o"/>
                <a:defRPr sz="3200" kern="1200">
                  <a:solidFill>
                    <a:schemeClr val="tx2"/>
                  </a:solidFill>
                  <a:latin typeface="+mn-lt"/>
                  <a:ea typeface="+mn-ea"/>
                  <a:cs typeface="+mn-cs"/>
                </a:defRPr>
              </a:lvl2pPr>
              <a:lvl3pPr marL="900000" indent="-270000" algn="l" defTabSz="457200" rtl="0" eaLnBrk="1" latinLnBrk="0" hangingPunct="1">
                <a:spcBef>
                  <a:spcPts val="0"/>
                </a:spcBef>
                <a:spcAft>
                  <a:spcPts val="600"/>
                </a:spcAft>
                <a:buClr>
                  <a:schemeClr val="accent2"/>
                </a:buClr>
                <a:buSzPct val="92000"/>
                <a:buFont typeface="Arial" panose="020B0604020202020204" pitchFamily="34" charset="0"/>
                <a:buChar char="•"/>
                <a:defRPr sz="2800" kern="1200">
                  <a:solidFill>
                    <a:schemeClr val="tx2"/>
                  </a:solidFill>
                  <a:latin typeface="+mn-lt"/>
                  <a:ea typeface="+mn-ea"/>
                  <a:cs typeface="+mn-cs"/>
                </a:defRPr>
              </a:lvl3pPr>
              <a:lvl4pPr marL="1242000" indent="-234000" algn="l" defTabSz="457200" rtl="0" eaLnBrk="1" latinLnBrk="0" hangingPunct="1">
                <a:spcBef>
                  <a:spcPts val="0"/>
                </a:spcBef>
                <a:spcAft>
                  <a:spcPts val="600"/>
                </a:spcAft>
                <a:buClr>
                  <a:schemeClr val="accent2"/>
                </a:buClr>
                <a:buSzPct val="92000"/>
                <a:buFont typeface="Courier New" panose="02070309020205020404" pitchFamily="49" charset="0"/>
                <a:buChar char="o"/>
                <a:defRPr sz="2800" kern="1200">
                  <a:solidFill>
                    <a:schemeClr val="tx2"/>
                  </a:solidFill>
                  <a:latin typeface="+mn-lt"/>
                  <a:ea typeface="+mn-ea"/>
                  <a:cs typeface="+mn-cs"/>
                </a:defRPr>
              </a:lvl4pPr>
              <a:lvl5pPr marL="1602000" indent="-234000" algn="l" defTabSz="457200" rtl="0" eaLnBrk="1" latinLnBrk="0" hangingPunct="1">
                <a:spcBef>
                  <a:spcPts val="0"/>
                </a:spcBef>
                <a:spcAft>
                  <a:spcPts val="600"/>
                </a:spcAft>
                <a:buClr>
                  <a:schemeClr val="accent2"/>
                </a:buClr>
                <a:buSzPct val="92000"/>
                <a:buFont typeface="Arial" panose="020B0604020202020204" pitchFamily="34" charset="0"/>
                <a:buChar char="•"/>
                <a:defRPr sz="28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600"/>
                </a:spcAft>
                <a:buClr>
                  <a:srgbClr val="903163"/>
                </a:buClr>
                <a:buSzPct val="92000"/>
                <a:buFont typeface="Wingdings 2" panose="05020102010507070707" pitchFamily="18" charset="2"/>
                <a:buNone/>
                <a:tabLst/>
                <a:defRPr/>
              </a:pPr>
              <a:r>
                <a:rPr kumimoji="0" lang="en-US" sz="2400" b="0" i="1" u="none" strike="noStrike" kern="1200" cap="none" spc="0" normalizeH="0" baseline="0" noProof="0" dirty="0">
                  <a:ln>
                    <a:noFill/>
                  </a:ln>
                  <a:solidFill>
                    <a:srgbClr val="903163"/>
                  </a:solidFill>
                  <a:effectLst/>
                  <a:uLnTx/>
                  <a:uFillTx/>
                  <a:latin typeface="Gill Sans MT" panose="020B0502020104020203"/>
                  <a:ea typeface="+mn-ea"/>
                  <a:cs typeface="+mn-cs"/>
                </a:rPr>
                <a:t>Obj.</a:t>
              </a:r>
              <a:endParaRPr kumimoji="0" lang="en-US" sz="2000" b="0" i="1" u="none" strike="noStrike" kern="1200" cap="none" spc="0" normalizeH="0" baseline="0" noProof="0" dirty="0">
                <a:ln>
                  <a:noFill/>
                </a:ln>
                <a:solidFill>
                  <a:srgbClr val="903163"/>
                </a:solidFill>
                <a:effectLst/>
                <a:uLnTx/>
                <a:uFillTx/>
                <a:latin typeface="Gill Sans MT" panose="020B0502020104020203"/>
                <a:ea typeface="+mn-ea"/>
                <a:cs typeface="+mn-cs"/>
              </a:endParaRPr>
            </a:p>
          </p:txBody>
        </p:sp>
        <p:sp>
          <p:nvSpPr>
            <p:cNvPr id="8" name="Content Placeholder 2"/>
            <p:cNvSpPr txBox="1">
              <a:spLocks/>
            </p:cNvSpPr>
            <p:nvPr/>
          </p:nvSpPr>
          <p:spPr>
            <a:xfrm>
              <a:off x="4161911" y="4727649"/>
              <a:ext cx="915928" cy="710117"/>
            </a:xfrm>
            <a:prstGeom prst="ellipse">
              <a:avLst/>
            </a:prstGeom>
            <a:ln>
              <a:solidFill>
                <a:schemeClr val="accent2"/>
              </a:solidFill>
            </a:ln>
          </p:spPr>
          <p:txBody>
            <a:bodyPr vert="horz" lIns="91440" tIns="45720" rIns="91440" bIns="45720" rtlCol="0" anchor="t">
              <a:normAutofit/>
            </a:bodyPr>
            <a:lstStyle>
              <a:lvl1pPr marL="306000" indent="-306000" algn="l" defTabSz="457200" rtl="0" eaLnBrk="1" latinLnBrk="0" hangingPunct="1">
                <a:spcBef>
                  <a:spcPts val="0"/>
                </a:spcBef>
                <a:spcAft>
                  <a:spcPts val="600"/>
                </a:spcAft>
                <a:buClr>
                  <a:schemeClr val="accent2"/>
                </a:buClr>
                <a:buSzPct val="92000"/>
                <a:buFont typeface="Wingdings 2" panose="05020102010507070707" pitchFamily="18" charset="2"/>
                <a:buChar char=""/>
                <a:defRPr sz="3200" kern="1200">
                  <a:solidFill>
                    <a:schemeClr val="tx2"/>
                  </a:solidFill>
                  <a:latin typeface="+mn-lt"/>
                  <a:ea typeface="+mn-ea"/>
                  <a:cs typeface="+mn-cs"/>
                </a:defRPr>
              </a:lvl1pPr>
              <a:lvl2pPr marL="630000" indent="-306000" algn="l" defTabSz="457200" rtl="0" eaLnBrk="1" latinLnBrk="0" hangingPunct="1">
                <a:spcBef>
                  <a:spcPts val="0"/>
                </a:spcBef>
                <a:spcAft>
                  <a:spcPts val="600"/>
                </a:spcAft>
                <a:buClr>
                  <a:schemeClr val="accent2"/>
                </a:buClr>
                <a:buSzPct val="92000"/>
                <a:buFont typeface="Courier New" panose="02070309020205020404" pitchFamily="49" charset="0"/>
                <a:buChar char="o"/>
                <a:defRPr sz="3200" kern="1200">
                  <a:solidFill>
                    <a:schemeClr val="tx2"/>
                  </a:solidFill>
                  <a:latin typeface="+mn-lt"/>
                  <a:ea typeface="+mn-ea"/>
                  <a:cs typeface="+mn-cs"/>
                </a:defRPr>
              </a:lvl2pPr>
              <a:lvl3pPr marL="900000" indent="-270000" algn="l" defTabSz="457200" rtl="0" eaLnBrk="1" latinLnBrk="0" hangingPunct="1">
                <a:spcBef>
                  <a:spcPts val="0"/>
                </a:spcBef>
                <a:spcAft>
                  <a:spcPts val="600"/>
                </a:spcAft>
                <a:buClr>
                  <a:schemeClr val="accent2"/>
                </a:buClr>
                <a:buSzPct val="92000"/>
                <a:buFont typeface="Arial" panose="020B0604020202020204" pitchFamily="34" charset="0"/>
                <a:buChar char="•"/>
                <a:defRPr sz="2800" kern="1200">
                  <a:solidFill>
                    <a:schemeClr val="tx2"/>
                  </a:solidFill>
                  <a:latin typeface="+mn-lt"/>
                  <a:ea typeface="+mn-ea"/>
                  <a:cs typeface="+mn-cs"/>
                </a:defRPr>
              </a:lvl3pPr>
              <a:lvl4pPr marL="1242000" indent="-234000" algn="l" defTabSz="457200" rtl="0" eaLnBrk="1" latinLnBrk="0" hangingPunct="1">
                <a:spcBef>
                  <a:spcPts val="0"/>
                </a:spcBef>
                <a:spcAft>
                  <a:spcPts val="600"/>
                </a:spcAft>
                <a:buClr>
                  <a:schemeClr val="accent2"/>
                </a:buClr>
                <a:buSzPct val="92000"/>
                <a:buFont typeface="Courier New" panose="02070309020205020404" pitchFamily="49" charset="0"/>
                <a:buChar char="o"/>
                <a:defRPr sz="2800" kern="1200">
                  <a:solidFill>
                    <a:schemeClr val="tx2"/>
                  </a:solidFill>
                  <a:latin typeface="+mn-lt"/>
                  <a:ea typeface="+mn-ea"/>
                  <a:cs typeface="+mn-cs"/>
                </a:defRPr>
              </a:lvl4pPr>
              <a:lvl5pPr marL="1602000" indent="-234000" algn="l" defTabSz="457200" rtl="0" eaLnBrk="1" latinLnBrk="0" hangingPunct="1">
                <a:spcBef>
                  <a:spcPts val="0"/>
                </a:spcBef>
                <a:spcAft>
                  <a:spcPts val="600"/>
                </a:spcAft>
                <a:buClr>
                  <a:schemeClr val="accent2"/>
                </a:buClr>
                <a:buSzPct val="92000"/>
                <a:buFont typeface="Arial" panose="020B0604020202020204" pitchFamily="34" charset="0"/>
                <a:buChar char="•"/>
                <a:defRPr sz="28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600"/>
                </a:spcAft>
                <a:buClr>
                  <a:srgbClr val="903163"/>
                </a:buClr>
                <a:buSzPct val="92000"/>
                <a:buFont typeface="Wingdings 2" panose="05020102010507070707" pitchFamily="18" charset="2"/>
                <a:buNone/>
                <a:tabLst/>
                <a:defRPr/>
              </a:pPr>
              <a:r>
                <a:rPr kumimoji="0" lang="en-US" sz="2400" b="0" i="1" u="none" strike="noStrike" kern="1200" cap="none" spc="0" normalizeH="0" baseline="0" noProof="0" dirty="0">
                  <a:ln>
                    <a:noFill/>
                  </a:ln>
                  <a:solidFill>
                    <a:srgbClr val="903163"/>
                  </a:solidFill>
                  <a:effectLst/>
                  <a:uLnTx/>
                  <a:uFillTx/>
                  <a:latin typeface="Gill Sans MT" panose="020B0502020104020203"/>
                  <a:ea typeface="+mn-ea"/>
                  <a:cs typeface="+mn-cs"/>
                </a:rPr>
                <a:t>Obj.</a:t>
              </a:r>
              <a:endParaRPr kumimoji="0" lang="en-US" sz="2000" b="0" i="1" u="none" strike="noStrike" kern="1200" cap="none" spc="0" normalizeH="0" baseline="0" noProof="0" dirty="0">
                <a:ln>
                  <a:noFill/>
                </a:ln>
                <a:solidFill>
                  <a:srgbClr val="903163"/>
                </a:solidFill>
                <a:effectLst/>
                <a:uLnTx/>
                <a:uFillTx/>
                <a:latin typeface="Gill Sans MT" panose="020B0502020104020203"/>
                <a:ea typeface="+mn-ea"/>
                <a:cs typeface="+mn-cs"/>
              </a:endParaRPr>
            </a:p>
          </p:txBody>
        </p:sp>
        <p:sp>
          <p:nvSpPr>
            <p:cNvPr id="9" name="Content Placeholder 2"/>
            <p:cNvSpPr txBox="1">
              <a:spLocks/>
            </p:cNvSpPr>
            <p:nvPr/>
          </p:nvSpPr>
          <p:spPr>
            <a:xfrm>
              <a:off x="4161911" y="5608005"/>
              <a:ext cx="915928" cy="710117"/>
            </a:xfrm>
            <a:prstGeom prst="ellipse">
              <a:avLst/>
            </a:prstGeom>
            <a:ln>
              <a:solidFill>
                <a:schemeClr val="accent2"/>
              </a:solidFill>
            </a:ln>
          </p:spPr>
          <p:txBody>
            <a:bodyPr vert="horz" lIns="91440" tIns="45720" rIns="91440" bIns="45720" rtlCol="0" anchor="t">
              <a:normAutofit/>
            </a:bodyPr>
            <a:lstStyle>
              <a:lvl1pPr marL="306000" indent="-306000" algn="l" defTabSz="457200" rtl="0" eaLnBrk="1" latinLnBrk="0" hangingPunct="1">
                <a:spcBef>
                  <a:spcPts val="0"/>
                </a:spcBef>
                <a:spcAft>
                  <a:spcPts val="600"/>
                </a:spcAft>
                <a:buClr>
                  <a:schemeClr val="accent2"/>
                </a:buClr>
                <a:buSzPct val="92000"/>
                <a:buFont typeface="Wingdings 2" panose="05020102010507070707" pitchFamily="18" charset="2"/>
                <a:buChar char=""/>
                <a:defRPr sz="3200" kern="1200">
                  <a:solidFill>
                    <a:schemeClr val="tx2"/>
                  </a:solidFill>
                  <a:latin typeface="+mn-lt"/>
                  <a:ea typeface="+mn-ea"/>
                  <a:cs typeface="+mn-cs"/>
                </a:defRPr>
              </a:lvl1pPr>
              <a:lvl2pPr marL="630000" indent="-306000" algn="l" defTabSz="457200" rtl="0" eaLnBrk="1" latinLnBrk="0" hangingPunct="1">
                <a:spcBef>
                  <a:spcPts val="0"/>
                </a:spcBef>
                <a:spcAft>
                  <a:spcPts val="600"/>
                </a:spcAft>
                <a:buClr>
                  <a:schemeClr val="accent2"/>
                </a:buClr>
                <a:buSzPct val="92000"/>
                <a:buFont typeface="Courier New" panose="02070309020205020404" pitchFamily="49" charset="0"/>
                <a:buChar char="o"/>
                <a:defRPr sz="3200" kern="1200">
                  <a:solidFill>
                    <a:schemeClr val="tx2"/>
                  </a:solidFill>
                  <a:latin typeface="+mn-lt"/>
                  <a:ea typeface="+mn-ea"/>
                  <a:cs typeface="+mn-cs"/>
                </a:defRPr>
              </a:lvl2pPr>
              <a:lvl3pPr marL="900000" indent="-270000" algn="l" defTabSz="457200" rtl="0" eaLnBrk="1" latinLnBrk="0" hangingPunct="1">
                <a:spcBef>
                  <a:spcPts val="0"/>
                </a:spcBef>
                <a:spcAft>
                  <a:spcPts val="600"/>
                </a:spcAft>
                <a:buClr>
                  <a:schemeClr val="accent2"/>
                </a:buClr>
                <a:buSzPct val="92000"/>
                <a:buFont typeface="Arial" panose="020B0604020202020204" pitchFamily="34" charset="0"/>
                <a:buChar char="•"/>
                <a:defRPr sz="2800" kern="1200">
                  <a:solidFill>
                    <a:schemeClr val="tx2"/>
                  </a:solidFill>
                  <a:latin typeface="+mn-lt"/>
                  <a:ea typeface="+mn-ea"/>
                  <a:cs typeface="+mn-cs"/>
                </a:defRPr>
              </a:lvl3pPr>
              <a:lvl4pPr marL="1242000" indent="-234000" algn="l" defTabSz="457200" rtl="0" eaLnBrk="1" latinLnBrk="0" hangingPunct="1">
                <a:spcBef>
                  <a:spcPts val="0"/>
                </a:spcBef>
                <a:spcAft>
                  <a:spcPts val="600"/>
                </a:spcAft>
                <a:buClr>
                  <a:schemeClr val="accent2"/>
                </a:buClr>
                <a:buSzPct val="92000"/>
                <a:buFont typeface="Courier New" panose="02070309020205020404" pitchFamily="49" charset="0"/>
                <a:buChar char="o"/>
                <a:defRPr sz="2800" kern="1200">
                  <a:solidFill>
                    <a:schemeClr val="tx2"/>
                  </a:solidFill>
                  <a:latin typeface="+mn-lt"/>
                  <a:ea typeface="+mn-ea"/>
                  <a:cs typeface="+mn-cs"/>
                </a:defRPr>
              </a:lvl4pPr>
              <a:lvl5pPr marL="1602000" indent="-234000" algn="l" defTabSz="457200" rtl="0" eaLnBrk="1" latinLnBrk="0" hangingPunct="1">
                <a:spcBef>
                  <a:spcPts val="0"/>
                </a:spcBef>
                <a:spcAft>
                  <a:spcPts val="600"/>
                </a:spcAft>
                <a:buClr>
                  <a:schemeClr val="accent2"/>
                </a:buClr>
                <a:buSzPct val="92000"/>
                <a:buFont typeface="Arial" panose="020B0604020202020204" pitchFamily="34" charset="0"/>
                <a:buChar char="•"/>
                <a:defRPr sz="28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600"/>
                </a:spcAft>
                <a:buClr>
                  <a:srgbClr val="903163"/>
                </a:buClr>
                <a:buSzPct val="92000"/>
                <a:buFont typeface="Wingdings 2" panose="05020102010507070707" pitchFamily="18" charset="2"/>
                <a:buNone/>
                <a:tabLst/>
                <a:defRPr/>
              </a:pPr>
              <a:r>
                <a:rPr kumimoji="0" lang="en-US" sz="2000" b="0" i="1" u="none" strike="noStrike" kern="1200" cap="none" spc="0" normalizeH="0" baseline="0" noProof="0" dirty="0">
                  <a:ln>
                    <a:noFill/>
                  </a:ln>
                  <a:solidFill>
                    <a:srgbClr val="903163"/>
                  </a:solidFill>
                  <a:effectLst/>
                  <a:uLnTx/>
                  <a:uFillTx/>
                  <a:latin typeface="Gill Sans MT" panose="020B0502020104020203"/>
                  <a:ea typeface="+mn-ea"/>
                  <a:cs typeface="+mn-cs"/>
                </a:rPr>
                <a:t>….</a:t>
              </a:r>
            </a:p>
          </p:txBody>
        </p:sp>
        <p:cxnSp>
          <p:nvCxnSpPr>
            <p:cNvPr id="19" name="Straight Connector 18"/>
            <p:cNvCxnSpPr>
              <a:stCxn id="5" idx="3"/>
              <a:endCxn id="6" idx="2"/>
            </p:cNvCxnSpPr>
            <p:nvPr/>
          </p:nvCxnSpPr>
          <p:spPr>
            <a:xfrm flipV="1">
              <a:off x="2647447" y="3321996"/>
              <a:ext cx="1514464" cy="1235414"/>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5" idx="3"/>
              <a:endCxn id="7" idx="2"/>
            </p:cNvCxnSpPr>
            <p:nvPr/>
          </p:nvCxnSpPr>
          <p:spPr>
            <a:xfrm flipV="1">
              <a:off x="2647447" y="4202352"/>
              <a:ext cx="1514464" cy="355058"/>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5" idx="3"/>
              <a:endCxn id="8" idx="2"/>
            </p:cNvCxnSpPr>
            <p:nvPr/>
          </p:nvCxnSpPr>
          <p:spPr>
            <a:xfrm>
              <a:off x="2647447" y="4557410"/>
              <a:ext cx="1514464" cy="525298"/>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5" idx="3"/>
              <a:endCxn id="9" idx="2"/>
            </p:cNvCxnSpPr>
            <p:nvPr/>
          </p:nvCxnSpPr>
          <p:spPr>
            <a:xfrm>
              <a:off x="2647447" y="4557410"/>
              <a:ext cx="1514464" cy="1405654"/>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62123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up)">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Prototype Approach </a:t>
            </a:r>
            <a:br>
              <a:rPr lang="en-US" dirty="0"/>
            </a:br>
            <a:r>
              <a:rPr lang="en-US" dirty="0"/>
              <a:t>Main Points</a:t>
            </a:r>
          </a:p>
        </p:txBody>
      </p:sp>
      <p:sp>
        <p:nvSpPr>
          <p:cNvPr id="3" name="Content Placeholder 2"/>
          <p:cNvSpPr>
            <a:spLocks noGrp="1"/>
          </p:cNvSpPr>
          <p:nvPr>
            <p:ph idx="1"/>
          </p:nvPr>
        </p:nvSpPr>
        <p:spPr>
          <a:xfrm>
            <a:off x="581192" y="3346315"/>
            <a:ext cx="7989752" cy="3511685"/>
          </a:xfrm>
        </p:spPr>
        <p:txBody>
          <a:bodyPr>
            <a:normAutofit/>
          </a:bodyPr>
          <a:lstStyle/>
          <a:p>
            <a:r>
              <a:rPr lang="en-US" dirty="0"/>
              <a:t>Most typical member represent category</a:t>
            </a:r>
          </a:p>
          <a:p>
            <a:pPr lvl="1"/>
            <a:r>
              <a:rPr lang="en-US" i="1" dirty="0"/>
              <a:t>Concept – mental rep of category</a:t>
            </a:r>
          </a:p>
          <a:p>
            <a:r>
              <a:rPr lang="en-US" dirty="0"/>
              <a:t>Resemblance </a:t>
            </a:r>
            <a:r>
              <a:rPr lang="en-US" dirty="0">
                <a:sym typeface="Wingdings" panose="05000000000000000000" pitchFamily="2" charset="2"/>
              </a:rPr>
              <a:t> </a:t>
            </a:r>
            <a:r>
              <a:rPr lang="en-US" dirty="0"/>
              <a:t>new membership</a:t>
            </a:r>
          </a:p>
          <a:p>
            <a:r>
              <a:rPr lang="en-US" dirty="0"/>
              <a:t>Members &amp; attributes are graded</a:t>
            </a:r>
          </a:p>
          <a:p>
            <a:r>
              <a:rPr lang="en-US" dirty="0"/>
              <a:t>No one </a:t>
            </a:r>
            <a:r>
              <a:rPr lang="en-US" i="1" dirty="0"/>
              <a:t>single</a:t>
            </a:r>
            <a:r>
              <a:rPr lang="en-US" dirty="0"/>
              <a:t> attribute in common</a:t>
            </a:r>
          </a:p>
          <a:p>
            <a:r>
              <a:rPr lang="en-US" dirty="0"/>
              <a:t>No clear boundaries</a:t>
            </a:r>
          </a:p>
        </p:txBody>
      </p:sp>
      <p:pic>
        <p:nvPicPr>
          <p:cNvPr id="10" name="Picture 9"/>
          <p:cNvPicPr>
            <a:picLocks noChangeAspect="1"/>
          </p:cNvPicPr>
          <p:nvPr/>
        </p:nvPicPr>
        <p:blipFill>
          <a:blip r:embed="rId3"/>
          <a:stretch>
            <a:fillRect/>
          </a:stretch>
        </p:blipFill>
        <p:spPr>
          <a:xfrm>
            <a:off x="1000454" y="1608804"/>
            <a:ext cx="7151228" cy="1737511"/>
          </a:xfrm>
          <a:prstGeom prst="rect">
            <a:avLst/>
          </a:prstGeom>
        </p:spPr>
      </p:pic>
    </p:spTree>
    <p:extLst>
      <p:ext uri="{BB962C8B-B14F-4D97-AF65-F5344CB8AC3E}">
        <p14:creationId xmlns:p14="http://schemas.microsoft.com/office/powerpoint/2010/main" val="33195204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Exemplar Approach</a:t>
            </a:r>
          </a:p>
        </p:txBody>
      </p:sp>
      <p:sp>
        <p:nvSpPr>
          <p:cNvPr id="3" name="Content Placeholder 2"/>
          <p:cNvSpPr>
            <a:spLocks noGrp="1"/>
          </p:cNvSpPr>
          <p:nvPr>
            <p:ph idx="1"/>
          </p:nvPr>
        </p:nvSpPr>
        <p:spPr>
          <a:xfrm>
            <a:off x="581192" y="1580871"/>
            <a:ext cx="7989752" cy="1348722"/>
          </a:xfrm>
        </p:spPr>
        <p:txBody>
          <a:bodyPr/>
          <a:lstStyle/>
          <a:p>
            <a:r>
              <a:rPr lang="en-US" dirty="0"/>
              <a:t>Learn examples of members in a category</a:t>
            </a:r>
          </a:p>
          <a:p>
            <a:r>
              <a:rPr lang="en-US" dirty="0"/>
              <a:t>Compare new items to “</a:t>
            </a:r>
            <a:r>
              <a:rPr lang="en-US" i="1" dirty="0"/>
              <a:t>all”</a:t>
            </a:r>
            <a:r>
              <a:rPr lang="en-US" dirty="0"/>
              <a:t> stored members</a:t>
            </a:r>
          </a:p>
        </p:txBody>
      </p:sp>
      <p:grpSp>
        <p:nvGrpSpPr>
          <p:cNvPr id="74" name="Group 73"/>
          <p:cNvGrpSpPr/>
          <p:nvPr/>
        </p:nvGrpSpPr>
        <p:grpSpPr>
          <a:xfrm>
            <a:off x="185026" y="2882856"/>
            <a:ext cx="3633081" cy="3124529"/>
            <a:chOff x="-28983" y="2736941"/>
            <a:chExt cx="3633081" cy="3124529"/>
          </a:xfrm>
        </p:grpSpPr>
        <p:sp>
          <p:nvSpPr>
            <p:cNvPr id="5" name="TextBox 4"/>
            <p:cNvSpPr txBox="1"/>
            <p:nvPr/>
          </p:nvSpPr>
          <p:spPr>
            <a:xfrm>
              <a:off x="1129606" y="2736941"/>
              <a:ext cx="982494" cy="822305"/>
            </a:xfrm>
            <a:prstGeom prst="ellipse">
              <a:avLst/>
            </a:prstGeom>
            <a:noFill/>
            <a:ln>
              <a:solidFill>
                <a:schemeClr val="accent2"/>
              </a:solidFill>
            </a:ln>
          </p:spPr>
          <p:txBody>
            <a:bodyPr wrap="square" rtlCol="0">
              <a:spAutoFit/>
            </a:bodyPr>
            <a:lstStyle/>
            <a:p>
              <a:pPr algn="ctr"/>
              <a:r>
                <a:rPr lang="en-US" sz="3200" dirty="0"/>
                <a:t>Ex.</a:t>
              </a:r>
            </a:p>
          </p:txBody>
        </p:sp>
        <p:sp>
          <p:nvSpPr>
            <p:cNvPr id="6" name="TextBox 5"/>
            <p:cNvSpPr txBox="1"/>
            <p:nvPr/>
          </p:nvSpPr>
          <p:spPr>
            <a:xfrm>
              <a:off x="2621604" y="2942091"/>
              <a:ext cx="982494" cy="822305"/>
            </a:xfrm>
            <a:prstGeom prst="ellipse">
              <a:avLst/>
            </a:prstGeom>
            <a:noFill/>
            <a:ln>
              <a:solidFill>
                <a:schemeClr val="accent2"/>
              </a:solidFill>
            </a:ln>
          </p:spPr>
          <p:txBody>
            <a:bodyPr wrap="square" rtlCol="0">
              <a:spAutoFit/>
            </a:bodyPr>
            <a:lstStyle/>
            <a:p>
              <a:pPr algn="ctr"/>
              <a:r>
                <a:rPr lang="en-US" sz="3200" dirty="0"/>
                <a:t>Ex.</a:t>
              </a:r>
            </a:p>
          </p:txBody>
        </p:sp>
        <p:sp>
          <p:nvSpPr>
            <p:cNvPr id="7" name="TextBox 6"/>
            <p:cNvSpPr txBox="1"/>
            <p:nvPr/>
          </p:nvSpPr>
          <p:spPr>
            <a:xfrm>
              <a:off x="-28983" y="3643972"/>
              <a:ext cx="982494" cy="822305"/>
            </a:xfrm>
            <a:prstGeom prst="ellipse">
              <a:avLst/>
            </a:prstGeom>
            <a:noFill/>
            <a:ln>
              <a:solidFill>
                <a:schemeClr val="accent2"/>
              </a:solidFill>
            </a:ln>
          </p:spPr>
          <p:txBody>
            <a:bodyPr wrap="square" rtlCol="0">
              <a:spAutoFit/>
            </a:bodyPr>
            <a:lstStyle/>
            <a:p>
              <a:pPr algn="ctr"/>
              <a:r>
                <a:rPr lang="en-US" sz="3200" dirty="0"/>
                <a:t>Ex.</a:t>
              </a:r>
            </a:p>
          </p:txBody>
        </p:sp>
        <p:sp>
          <p:nvSpPr>
            <p:cNvPr id="9" name="TextBox 8"/>
            <p:cNvSpPr txBox="1"/>
            <p:nvPr/>
          </p:nvSpPr>
          <p:spPr>
            <a:xfrm>
              <a:off x="1283525" y="5039165"/>
              <a:ext cx="982494" cy="822305"/>
            </a:xfrm>
            <a:prstGeom prst="ellipse">
              <a:avLst/>
            </a:prstGeom>
            <a:noFill/>
            <a:ln>
              <a:solidFill>
                <a:schemeClr val="accent2"/>
              </a:solidFill>
            </a:ln>
          </p:spPr>
          <p:txBody>
            <a:bodyPr wrap="square" rtlCol="0">
              <a:spAutoFit/>
            </a:bodyPr>
            <a:lstStyle/>
            <a:p>
              <a:pPr algn="ctr"/>
              <a:r>
                <a:rPr lang="en-US" sz="3200" dirty="0"/>
                <a:t>Ex.</a:t>
              </a:r>
            </a:p>
          </p:txBody>
        </p:sp>
        <p:cxnSp>
          <p:nvCxnSpPr>
            <p:cNvPr id="11" name="Straight Connector 10"/>
            <p:cNvCxnSpPr>
              <a:stCxn id="7" idx="6"/>
              <a:endCxn id="5" idx="4"/>
            </p:cNvCxnSpPr>
            <p:nvPr/>
          </p:nvCxnSpPr>
          <p:spPr>
            <a:xfrm flipV="1">
              <a:off x="953511" y="3559246"/>
              <a:ext cx="667342" cy="495879"/>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7" idx="6"/>
              <a:endCxn id="9" idx="0"/>
            </p:cNvCxnSpPr>
            <p:nvPr/>
          </p:nvCxnSpPr>
          <p:spPr>
            <a:xfrm>
              <a:off x="953511" y="4055125"/>
              <a:ext cx="821261" cy="984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5" idx="4"/>
              <a:endCxn id="6" idx="3"/>
            </p:cNvCxnSpPr>
            <p:nvPr/>
          </p:nvCxnSpPr>
          <p:spPr>
            <a:xfrm>
              <a:off x="1620853" y="3559246"/>
              <a:ext cx="1144634" cy="84726"/>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9" idx="0"/>
              <a:endCxn id="6" idx="3"/>
            </p:cNvCxnSpPr>
            <p:nvPr/>
          </p:nvCxnSpPr>
          <p:spPr>
            <a:xfrm flipV="1">
              <a:off x="1774772" y="3643972"/>
              <a:ext cx="990715" cy="1395193"/>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9" idx="0"/>
              <a:endCxn id="5" idx="4"/>
            </p:cNvCxnSpPr>
            <p:nvPr/>
          </p:nvCxnSpPr>
          <p:spPr>
            <a:xfrm flipH="1" flipV="1">
              <a:off x="1620853" y="3559246"/>
              <a:ext cx="153919" cy="1479919"/>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a:stCxn id="7" idx="6"/>
              <a:endCxn id="6" idx="3"/>
            </p:cNvCxnSpPr>
            <p:nvPr/>
          </p:nvCxnSpPr>
          <p:spPr>
            <a:xfrm flipV="1">
              <a:off x="953511" y="3643972"/>
              <a:ext cx="1811976" cy="411153"/>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97" name="Group 96"/>
          <p:cNvGrpSpPr/>
          <p:nvPr/>
        </p:nvGrpSpPr>
        <p:grpSpPr>
          <a:xfrm>
            <a:off x="1911821" y="4074927"/>
            <a:ext cx="3190809" cy="1151521"/>
            <a:chOff x="1911821" y="4074927"/>
            <a:chExt cx="3190809" cy="1151521"/>
          </a:xfrm>
        </p:grpSpPr>
        <p:sp>
          <p:nvSpPr>
            <p:cNvPr id="4" name="TextBox 3"/>
            <p:cNvSpPr txBox="1"/>
            <p:nvPr/>
          </p:nvSpPr>
          <p:spPr>
            <a:xfrm>
              <a:off x="3147370" y="4579462"/>
              <a:ext cx="1955260" cy="646986"/>
            </a:xfrm>
            <a:prstGeom prst="roundRect">
              <a:avLst/>
            </a:prstGeom>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US" sz="3200" dirty="0"/>
                <a:t>Concept</a:t>
              </a:r>
            </a:p>
          </p:txBody>
        </p:sp>
        <p:cxnSp>
          <p:nvCxnSpPr>
            <p:cNvPr id="79" name="Straight Connector 78"/>
            <p:cNvCxnSpPr>
              <a:stCxn id="4" idx="1"/>
            </p:cNvCxnSpPr>
            <p:nvPr/>
          </p:nvCxnSpPr>
          <p:spPr>
            <a:xfrm flipH="1" flipV="1">
              <a:off x="1911821" y="4074927"/>
              <a:ext cx="1235549" cy="828028"/>
            </a:xfrm>
            <a:prstGeom prst="line">
              <a:avLst/>
            </a:prstGeom>
            <a:ln w="38100"/>
          </p:spPr>
          <p:style>
            <a:lnRef idx="1">
              <a:schemeClr val="accent3"/>
            </a:lnRef>
            <a:fillRef idx="0">
              <a:schemeClr val="accent3"/>
            </a:fillRef>
            <a:effectRef idx="0">
              <a:schemeClr val="accent3"/>
            </a:effectRef>
            <a:fontRef idx="minor">
              <a:schemeClr val="tx1"/>
            </a:fontRef>
          </p:style>
        </p:cxnSp>
      </p:grpSp>
      <p:sp>
        <p:nvSpPr>
          <p:cNvPr id="81" name="TextBox 80"/>
          <p:cNvSpPr txBox="1"/>
          <p:nvPr/>
        </p:nvSpPr>
        <p:spPr>
          <a:xfrm>
            <a:off x="6386680" y="4635337"/>
            <a:ext cx="1955260" cy="613053"/>
          </a:xfrm>
          <a:prstGeom prst="round2SameRect">
            <a:avLst/>
          </a:prstGeom>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sz="3200" dirty="0"/>
              <a:t>New item</a:t>
            </a:r>
          </a:p>
        </p:txBody>
      </p:sp>
      <p:grpSp>
        <p:nvGrpSpPr>
          <p:cNvPr id="98" name="Group 97"/>
          <p:cNvGrpSpPr/>
          <p:nvPr/>
        </p:nvGrpSpPr>
        <p:grpSpPr>
          <a:xfrm>
            <a:off x="676273" y="3003280"/>
            <a:ext cx="6688038" cy="2883681"/>
            <a:chOff x="676273" y="3003280"/>
            <a:chExt cx="6688038" cy="2883681"/>
          </a:xfrm>
        </p:grpSpPr>
        <p:cxnSp>
          <p:nvCxnSpPr>
            <p:cNvPr id="84" name="Curved Connector 83"/>
            <p:cNvCxnSpPr>
              <a:stCxn id="81" idx="3"/>
              <a:endCxn id="6" idx="6"/>
            </p:cNvCxnSpPr>
            <p:nvPr/>
          </p:nvCxnSpPr>
          <p:spPr>
            <a:xfrm rot="16200000" flipV="1">
              <a:off x="5023120" y="2294146"/>
              <a:ext cx="1136178" cy="3546203"/>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5" name="Curved Connector 84"/>
            <p:cNvCxnSpPr>
              <a:stCxn id="81" idx="1"/>
              <a:endCxn id="9" idx="5"/>
            </p:cNvCxnSpPr>
            <p:nvPr/>
          </p:nvCxnSpPr>
          <p:spPr>
            <a:xfrm rot="5400000">
              <a:off x="4530943" y="3053593"/>
              <a:ext cx="638571" cy="5028165"/>
            </a:xfrm>
            <a:prstGeom prst="curvedConnector3">
              <a:avLst>
                <a:gd name="adj1" fmla="val 154657"/>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8" name="Curved Connector 87"/>
            <p:cNvCxnSpPr>
              <a:stCxn id="81" idx="3"/>
              <a:endCxn id="5" idx="7"/>
            </p:cNvCxnSpPr>
            <p:nvPr/>
          </p:nvCxnSpPr>
          <p:spPr>
            <a:xfrm rot="16200000" flipV="1">
              <a:off x="3957240" y="1228267"/>
              <a:ext cx="1632057" cy="5182084"/>
            </a:xfrm>
            <a:prstGeom prst="curvedConnector3">
              <a:avLst>
                <a:gd name="adj1" fmla="val 108869"/>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2" name="Curved Connector 91"/>
            <p:cNvCxnSpPr>
              <a:stCxn id="81" idx="1"/>
              <a:endCxn id="7" idx="4"/>
            </p:cNvCxnSpPr>
            <p:nvPr/>
          </p:nvCxnSpPr>
          <p:spPr>
            <a:xfrm rot="5400000" flipH="1">
              <a:off x="3702193" y="1586273"/>
              <a:ext cx="636198" cy="6688037"/>
            </a:xfrm>
            <a:prstGeom prst="curvedConnector3">
              <a:avLst>
                <a:gd name="adj1" fmla="val -240823"/>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279826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Exemplar vs Prototype</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651438"/>
            <a:ext cx="9144000" cy="5206562"/>
          </a:xfrm>
        </p:spPr>
      </p:pic>
    </p:spTree>
    <p:extLst>
      <p:ext uri="{BB962C8B-B14F-4D97-AF65-F5344CB8AC3E}">
        <p14:creationId xmlns:p14="http://schemas.microsoft.com/office/powerpoint/2010/main" val="38970606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Understanding PDP</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8402" y="1648385"/>
            <a:ext cx="6204891" cy="3487819"/>
          </a:xfrm>
          <a:prstGeom prst="rect">
            <a:avLst/>
          </a:prstGeom>
        </p:spPr>
      </p:pic>
      <p:sp>
        <p:nvSpPr>
          <p:cNvPr id="5" name="Content Placeholder 2"/>
          <p:cNvSpPr txBox="1">
            <a:spLocks/>
          </p:cNvSpPr>
          <p:nvPr/>
        </p:nvSpPr>
        <p:spPr>
          <a:xfrm>
            <a:off x="476654" y="5350212"/>
            <a:ext cx="8667345" cy="1507787"/>
          </a:xfrm>
          <a:prstGeom prst="rect">
            <a:avLst/>
          </a:prstGeom>
        </p:spPr>
        <p:txBody>
          <a:bodyPr vert="horz" lIns="91440" tIns="45720" rIns="91440" bIns="45720" rtlCol="0" anchor="t">
            <a:normAutofit/>
          </a:bodyPr>
          <a:lstStyle>
            <a:lvl1pPr marL="306000" indent="-306000" algn="l" defTabSz="457200" rtl="0" eaLnBrk="1" latinLnBrk="0" hangingPunct="1">
              <a:spcBef>
                <a:spcPts val="0"/>
              </a:spcBef>
              <a:spcAft>
                <a:spcPts val="600"/>
              </a:spcAft>
              <a:buClr>
                <a:schemeClr val="accent2"/>
              </a:buClr>
              <a:buSzPct val="92000"/>
              <a:buFont typeface="Wingdings 2" panose="05020102010507070707" pitchFamily="18" charset="2"/>
              <a:buChar char=""/>
              <a:defRPr sz="3200" kern="1200">
                <a:solidFill>
                  <a:schemeClr val="tx2"/>
                </a:solidFill>
                <a:latin typeface="+mn-lt"/>
                <a:ea typeface="+mn-ea"/>
                <a:cs typeface="+mn-cs"/>
              </a:defRPr>
            </a:lvl1pPr>
            <a:lvl2pPr marL="630000" indent="-306000" algn="l" defTabSz="457200" rtl="0" eaLnBrk="1" latinLnBrk="0" hangingPunct="1">
              <a:spcBef>
                <a:spcPts val="0"/>
              </a:spcBef>
              <a:spcAft>
                <a:spcPts val="600"/>
              </a:spcAft>
              <a:buClr>
                <a:schemeClr val="accent2"/>
              </a:buClr>
              <a:buSzPct val="92000"/>
              <a:buFont typeface="Courier New" panose="02070309020205020404" pitchFamily="49" charset="0"/>
              <a:buChar char="o"/>
              <a:defRPr sz="3200" kern="1200">
                <a:solidFill>
                  <a:schemeClr val="tx2"/>
                </a:solidFill>
                <a:latin typeface="+mn-lt"/>
                <a:ea typeface="+mn-ea"/>
                <a:cs typeface="+mn-cs"/>
              </a:defRPr>
            </a:lvl2pPr>
            <a:lvl3pPr marL="900000" indent="-270000" algn="l" defTabSz="457200" rtl="0" eaLnBrk="1" latinLnBrk="0" hangingPunct="1">
              <a:spcBef>
                <a:spcPts val="0"/>
              </a:spcBef>
              <a:spcAft>
                <a:spcPts val="600"/>
              </a:spcAft>
              <a:buClr>
                <a:schemeClr val="accent2"/>
              </a:buClr>
              <a:buSzPct val="92000"/>
              <a:buFont typeface="Arial" panose="020B0604020202020204" pitchFamily="34" charset="0"/>
              <a:buChar char="•"/>
              <a:defRPr sz="2800" kern="1200">
                <a:solidFill>
                  <a:schemeClr val="tx2"/>
                </a:solidFill>
                <a:latin typeface="+mn-lt"/>
                <a:ea typeface="+mn-ea"/>
                <a:cs typeface="+mn-cs"/>
              </a:defRPr>
            </a:lvl3pPr>
            <a:lvl4pPr marL="1242000" indent="-234000" algn="l" defTabSz="457200" rtl="0" eaLnBrk="1" latinLnBrk="0" hangingPunct="1">
              <a:spcBef>
                <a:spcPts val="0"/>
              </a:spcBef>
              <a:spcAft>
                <a:spcPts val="600"/>
              </a:spcAft>
              <a:buClr>
                <a:schemeClr val="accent2"/>
              </a:buClr>
              <a:buSzPct val="92000"/>
              <a:buFont typeface="Courier New" panose="02070309020205020404" pitchFamily="49" charset="0"/>
              <a:buChar char="o"/>
              <a:defRPr sz="2800" kern="1200">
                <a:solidFill>
                  <a:schemeClr val="tx2"/>
                </a:solidFill>
                <a:latin typeface="+mn-lt"/>
                <a:ea typeface="+mn-ea"/>
                <a:cs typeface="+mn-cs"/>
              </a:defRPr>
            </a:lvl4pPr>
            <a:lvl5pPr marL="1602000" indent="-234000" algn="l" defTabSz="457200" rtl="0" eaLnBrk="1" latinLnBrk="0" hangingPunct="1">
              <a:spcBef>
                <a:spcPts val="0"/>
              </a:spcBef>
              <a:spcAft>
                <a:spcPts val="600"/>
              </a:spcAft>
              <a:buClr>
                <a:schemeClr val="accent2"/>
              </a:buClr>
              <a:buSzPct val="92000"/>
              <a:buFont typeface="Arial" panose="020B0604020202020204" pitchFamily="34" charset="0"/>
              <a:buChar char="•"/>
              <a:defRPr sz="28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306000" marR="0" lvl="0" indent="-306000" algn="l" defTabSz="457200" rtl="0" eaLnBrk="1" fontAlgn="auto" latinLnBrk="0" hangingPunct="1">
              <a:lnSpc>
                <a:spcPct val="100000"/>
              </a:lnSpc>
              <a:spcBef>
                <a:spcPts val="0"/>
              </a:spcBef>
              <a:spcAft>
                <a:spcPts val="600"/>
              </a:spcAft>
              <a:buClr>
                <a:srgbClr val="903163"/>
              </a:buClr>
              <a:buSzPct val="92000"/>
              <a:buFont typeface="Wingdings 2" panose="05020102010507070707" pitchFamily="18" charset="2"/>
              <a:buChar char=""/>
              <a:tabLst/>
              <a:defRPr/>
            </a:pPr>
            <a:r>
              <a:rPr kumimoji="0" lang="en-US" sz="3200" b="0" i="0" u="none" strike="noStrike" kern="1200" cap="none" spc="0" normalizeH="0" baseline="0" noProof="0" dirty="0">
                <a:ln>
                  <a:noFill/>
                </a:ln>
                <a:solidFill>
                  <a:srgbClr val="3D3D3D"/>
                </a:solidFill>
                <a:effectLst/>
                <a:uLnTx/>
                <a:uFillTx/>
                <a:latin typeface="Gill Sans MT" panose="020B0502020104020203"/>
                <a:ea typeface="+mn-ea"/>
                <a:cs typeface="+mn-cs"/>
              </a:rPr>
              <a:t>Concepts = network/pattern of neural </a:t>
            </a:r>
            <a:r>
              <a:rPr kumimoji="0" lang="en-US" sz="3200" b="0" i="1" u="none" strike="noStrike" kern="1200" cap="none" spc="0" normalizeH="0" baseline="0" noProof="0" dirty="0">
                <a:ln>
                  <a:noFill/>
                </a:ln>
                <a:solidFill>
                  <a:srgbClr val="3D3D3D"/>
                </a:solidFill>
                <a:effectLst/>
                <a:uLnTx/>
                <a:uFillTx/>
                <a:latin typeface="Gill Sans MT" panose="020B0502020104020203"/>
                <a:ea typeface="+mn-ea"/>
                <a:cs typeface="+mn-cs"/>
              </a:rPr>
              <a:t>activity</a:t>
            </a:r>
          </a:p>
          <a:p>
            <a:pPr marL="630000" marR="0" lvl="1" indent="-306000" algn="l" defTabSz="457200" rtl="0" eaLnBrk="1" fontAlgn="auto" latinLnBrk="0" hangingPunct="1">
              <a:lnSpc>
                <a:spcPct val="100000"/>
              </a:lnSpc>
              <a:spcBef>
                <a:spcPts val="0"/>
              </a:spcBef>
              <a:spcAft>
                <a:spcPts val="600"/>
              </a:spcAft>
              <a:buClr>
                <a:srgbClr val="903163"/>
              </a:buClr>
              <a:buSzPct val="92000"/>
              <a:buFont typeface="Courier New" panose="02070309020205020404" pitchFamily="49" charset="0"/>
              <a:buChar char="o"/>
              <a:tabLst/>
              <a:defRPr/>
            </a:pPr>
            <a:r>
              <a:rPr kumimoji="0" lang="en-US" sz="3200" b="0" i="0" u="none" strike="noStrike" kern="1200" cap="none" spc="0" normalizeH="0" baseline="0" noProof="0" dirty="0">
                <a:ln>
                  <a:noFill/>
                </a:ln>
                <a:solidFill>
                  <a:srgbClr val="3D3D3D"/>
                </a:solidFill>
                <a:effectLst/>
                <a:uLnTx/>
                <a:uFillTx/>
                <a:latin typeface="Gill Sans MT" panose="020B0502020104020203"/>
                <a:ea typeface="+mn-ea"/>
                <a:cs typeface="+mn-cs"/>
              </a:rPr>
              <a:t>i.e., node + connections</a:t>
            </a:r>
          </a:p>
        </p:txBody>
      </p:sp>
    </p:spTree>
    <p:extLst>
      <p:ext uri="{BB962C8B-B14F-4D97-AF65-F5344CB8AC3E}">
        <p14:creationId xmlns:p14="http://schemas.microsoft.com/office/powerpoint/2010/main" val="35845344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D0B2B-03E9-4BC2-9ADC-6823B99835BE}"/>
              </a:ext>
            </a:extLst>
          </p:cNvPr>
          <p:cNvSpPr>
            <a:spLocks noGrp="1"/>
          </p:cNvSpPr>
          <p:nvPr>
            <p:ph type="title"/>
          </p:nvPr>
        </p:nvSpPr>
        <p:spPr/>
        <p:txBody>
          <a:bodyPr/>
          <a:lstStyle/>
          <a:p>
            <a:r>
              <a:rPr lang="en-US" dirty="0"/>
              <a:t>Graceful Degradation</a:t>
            </a:r>
          </a:p>
        </p:txBody>
      </p:sp>
      <p:sp>
        <p:nvSpPr>
          <p:cNvPr id="3" name="Content Placeholder 2">
            <a:extLst>
              <a:ext uri="{FF2B5EF4-FFF2-40B4-BE49-F238E27FC236}">
                <a16:creationId xmlns:a16="http://schemas.microsoft.com/office/drawing/2014/main" id="{47CFAFA3-0743-4DF9-AF8D-D3059AB4407A}"/>
              </a:ext>
            </a:extLst>
          </p:cNvPr>
          <p:cNvSpPr>
            <a:spLocks noGrp="1"/>
          </p:cNvSpPr>
          <p:nvPr>
            <p:ph idx="1"/>
          </p:nvPr>
        </p:nvSpPr>
        <p:spPr>
          <a:xfrm>
            <a:off x="3524247" y="3595255"/>
            <a:ext cx="2095506" cy="806273"/>
          </a:xfrm>
          <a:prstGeom prst="roundRect">
            <a:avLst/>
          </a:prstGeom>
          <a:ln>
            <a:solidFill>
              <a:schemeClr val="accent1"/>
            </a:solidFill>
          </a:ln>
        </p:spPr>
        <p:txBody>
          <a:bodyPr/>
          <a:lstStyle/>
          <a:p>
            <a:pPr marL="0" indent="0" algn="ctr">
              <a:buNone/>
            </a:pPr>
            <a:r>
              <a:rPr lang="en-US" b="1" dirty="0"/>
              <a:t>TARGET</a:t>
            </a:r>
          </a:p>
        </p:txBody>
      </p:sp>
      <p:sp>
        <p:nvSpPr>
          <p:cNvPr id="4" name="Content Placeholder 2">
            <a:extLst>
              <a:ext uri="{FF2B5EF4-FFF2-40B4-BE49-F238E27FC236}">
                <a16:creationId xmlns:a16="http://schemas.microsoft.com/office/drawing/2014/main" id="{EFCB5123-1296-4568-B011-73D25DE75883}"/>
              </a:ext>
            </a:extLst>
          </p:cNvPr>
          <p:cNvSpPr txBox="1">
            <a:spLocks/>
          </p:cNvSpPr>
          <p:nvPr/>
        </p:nvSpPr>
        <p:spPr>
          <a:xfrm>
            <a:off x="1013803" y="2265218"/>
            <a:ext cx="2095506" cy="806273"/>
          </a:xfrm>
          <a:prstGeom prst="roundRect">
            <a:avLst/>
          </a:prstGeom>
          <a:ln>
            <a:solidFill>
              <a:schemeClr val="accent1"/>
            </a:solidFill>
          </a:ln>
        </p:spPr>
        <p:txBody>
          <a:bodyPr vert="horz" lIns="91440" tIns="45720" rIns="91440" bIns="45720" rtlCol="0" anchor="t">
            <a:normAutofit/>
          </a:bodyPr>
          <a:lstStyle>
            <a:lvl1pPr marL="306000" indent="-306000" algn="l" defTabSz="457200" rtl="0" eaLnBrk="1" latinLnBrk="0" hangingPunct="1">
              <a:spcBef>
                <a:spcPts val="0"/>
              </a:spcBef>
              <a:spcAft>
                <a:spcPts val="600"/>
              </a:spcAft>
              <a:buClr>
                <a:schemeClr val="accent2"/>
              </a:buClr>
              <a:buSzPct val="92000"/>
              <a:buFont typeface="Wingdings 2" panose="05020102010507070707" pitchFamily="18" charset="2"/>
              <a:buChar char=""/>
              <a:defRPr sz="3200" kern="1200">
                <a:solidFill>
                  <a:schemeClr val="tx2"/>
                </a:solidFill>
                <a:latin typeface="+mn-lt"/>
                <a:ea typeface="+mn-ea"/>
                <a:cs typeface="+mn-cs"/>
              </a:defRPr>
            </a:lvl1pPr>
            <a:lvl2pPr marL="630000" indent="-306000" algn="l" defTabSz="457200" rtl="0" eaLnBrk="1" latinLnBrk="0" hangingPunct="1">
              <a:spcBef>
                <a:spcPts val="0"/>
              </a:spcBef>
              <a:spcAft>
                <a:spcPts val="600"/>
              </a:spcAft>
              <a:buClr>
                <a:schemeClr val="accent2"/>
              </a:buClr>
              <a:buSzPct val="92000"/>
              <a:buFont typeface="Courier New" panose="02070309020205020404" pitchFamily="49" charset="0"/>
              <a:buChar char="o"/>
              <a:defRPr sz="3200" kern="1200">
                <a:solidFill>
                  <a:schemeClr val="tx2"/>
                </a:solidFill>
                <a:latin typeface="+mn-lt"/>
                <a:ea typeface="+mn-ea"/>
                <a:cs typeface="+mn-cs"/>
              </a:defRPr>
            </a:lvl2pPr>
            <a:lvl3pPr marL="900000" indent="-270000" algn="l" defTabSz="457200" rtl="0" eaLnBrk="1" latinLnBrk="0" hangingPunct="1">
              <a:spcBef>
                <a:spcPts val="0"/>
              </a:spcBef>
              <a:spcAft>
                <a:spcPts val="600"/>
              </a:spcAft>
              <a:buClr>
                <a:schemeClr val="accent2"/>
              </a:buClr>
              <a:buSzPct val="92000"/>
              <a:buFont typeface="Arial" panose="020B0604020202020204" pitchFamily="34" charset="0"/>
              <a:buChar char="•"/>
              <a:defRPr sz="2800" kern="1200">
                <a:solidFill>
                  <a:schemeClr val="tx2"/>
                </a:solidFill>
                <a:latin typeface="+mn-lt"/>
                <a:ea typeface="+mn-ea"/>
                <a:cs typeface="+mn-cs"/>
              </a:defRPr>
            </a:lvl3pPr>
            <a:lvl4pPr marL="1242000" indent="-234000" algn="l" defTabSz="457200" rtl="0" eaLnBrk="1" latinLnBrk="0" hangingPunct="1">
              <a:spcBef>
                <a:spcPts val="0"/>
              </a:spcBef>
              <a:spcAft>
                <a:spcPts val="600"/>
              </a:spcAft>
              <a:buClr>
                <a:schemeClr val="accent2"/>
              </a:buClr>
              <a:buSzPct val="92000"/>
              <a:buFont typeface="Courier New" panose="02070309020205020404" pitchFamily="49" charset="0"/>
              <a:buChar char="o"/>
              <a:defRPr sz="2800" kern="1200">
                <a:solidFill>
                  <a:schemeClr val="tx2"/>
                </a:solidFill>
                <a:latin typeface="+mn-lt"/>
                <a:ea typeface="+mn-ea"/>
                <a:cs typeface="+mn-cs"/>
              </a:defRPr>
            </a:lvl4pPr>
            <a:lvl5pPr marL="1602000" indent="-234000" algn="l" defTabSz="457200" rtl="0" eaLnBrk="1" latinLnBrk="0" hangingPunct="1">
              <a:spcBef>
                <a:spcPts val="0"/>
              </a:spcBef>
              <a:spcAft>
                <a:spcPts val="600"/>
              </a:spcAft>
              <a:buClr>
                <a:schemeClr val="accent2"/>
              </a:buClr>
              <a:buSzPct val="92000"/>
              <a:buFont typeface="Arial" panose="020B0604020202020204" pitchFamily="34" charset="0"/>
              <a:buChar char="•"/>
              <a:defRPr sz="28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buFont typeface="Wingdings 2" panose="05020102010507070707" pitchFamily="18" charset="2"/>
              <a:buNone/>
            </a:pPr>
            <a:r>
              <a:rPr lang="en-US" dirty="0"/>
              <a:t>Cue 1</a:t>
            </a:r>
          </a:p>
        </p:txBody>
      </p:sp>
      <p:sp>
        <p:nvSpPr>
          <p:cNvPr id="5" name="Content Placeholder 2">
            <a:extLst>
              <a:ext uri="{FF2B5EF4-FFF2-40B4-BE49-F238E27FC236}">
                <a16:creationId xmlns:a16="http://schemas.microsoft.com/office/drawing/2014/main" id="{CCA29BA7-65F7-43E5-9813-2304091B0BBA}"/>
              </a:ext>
            </a:extLst>
          </p:cNvPr>
          <p:cNvSpPr txBox="1">
            <a:spLocks/>
          </p:cNvSpPr>
          <p:nvPr/>
        </p:nvSpPr>
        <p:spPr>
          <a:xfrm>
            <a:off x="1013803" y="4792287"/>
            <a:ext cx="2095506" cy="806273"/>
          </a:xfrm>
          <a:prstGeom prst="roundRect">
            <a:avLst/>
          </a:prstGeom>
          <a:ln>
            <a:solidFill>
              <a:schemeClr val="accent1"/>
            </a:solidFill>
          </a:ln>
        </p:spPr>
        <p:txBody>
          <a:bodyPr vert="horz" lIns="91440" tIns="45720" rIns="91440" bIns="45720" rtlCol="0" anchor="t">
            <a:normAutofit/>
          </a:bodyPr>
          <a:lstStyle>
            <a:lvl1pPr marL="306000" indent="-306000" algn="l" defTabSz="457200" rtl="0" eaLnBrk="1" latinLnBrk="0" hangingPunct="1">
              <a:spcBef>
                <a:spcPts val="0"/>
              </a:spcBef>
              <a:spcAft>
                <a:spcPts val="600"/>
              </a:spcAft>
              <a:buClr>
                <a:schemeClr val="accent2"/>
              </a:buClr>
              <a:buSzPct val="92000"/>
              <a:buFont typeface="Wingdings 2" panose="05020102010507070707" pitchFamily="18" charset="2"/>
              <a:buChar char=""/>
              <a:defRPr sz="3200" kern="1200">
                <a:solidFill>
                  <a:schemeClr val="tx2"/>
                </a:solidFill>
                <a:latin typeface="+mn-lt"/>
                <a:ea typeface="+mn-ea"/>
                <a:cs typeface="+mn-cs"/>
              </a:defRPr>
            </a:lvl1pPr>
            <a:lvl2pPr marL="630000" indent="-306000" algn="l" defTabSz="457200" rtl="0" eaLnBrk="1" latinLnBrk="0" hangingPunct="1">
              <a:spcBef>
                <a:spcPts val="0"/>
              </a:spcBef>
              <a:spcAft>
                <a:spcPts val="600"/>
              </a:spcAft>
              <a:buClr>
                <a:schemeClr val="accent2"/>
              </a:buClr>
              <a:buSzPct val="92000"/>
              <a:buFont typeface="Courier New" panose="02070309020205020404" pitchFamily="49" charset="0"/>
              <a:buChar char="o"/>
              <a:defRPr sz="3200" kern="1200">
                <a:solidFill>
                  <a:schemeClr val="tx2"/>
                </a:solidFill>
                <a:latin typeface="+mn-lt"/>
                <a:ea typeface="+mn-ea"/>
                <a:cs typeface="+mn-cs"/>
              </a:defRPr>
            </a:lvl2pPr>
            <a:lvl3pPr marL="900000" indent="-270000" algn="l" defTabSz="457200" rtl="0" eaLnBrk="1" latinLnBrk="0" hangingPunct="1">
              <a:spcBef>
                <a:spcPts val="0"/>
              </a:spcBef>
              <a:spcAft>
                <a:spcPts val="600"/>
              </a:spcAft>
              <a:buClr>
                <a:schemeClr val="accent2"/>
              </a:buClr>
              <a:buSzPct val="92000"/>
              <a:buFont typeface="Arial" panose="020B0604020202020204" pitchFamily="34" charset="0"/>
              <a:buChar char="•"/>
              <a:defRPr sz="2800" kern="1200">
                <a:solidFill>
                  <a:schemeClr val="tx2"/>
                </a:solidFill>
                <a:latin typeface="+mn-lt"/>
                <a:ea typeface="+mn-ea"/>
                <a:cs typeface="+mn-cs"/>
              </a:defRPr>
            </a:lvl3pPr>
            <a:lvl4pPr marL="1242000" indent="-234000" algn="l" defTabSz="457200" rtl="0" eaLnBrk="1" latinLnBrk="0" hangingPunct="1">
              <a:spcBef>
                <a:spcPts val="0"/>
              </a:spcBef>
              <a:spcAft>
                <a:spcPts val="600"/>
              </a:spcAft>
              <a:buClr>
                <a:schemeClr val="accent2"/>
              </a:buClr>
              <a:buSzPct val="92000"/>
              <a:buFont typeface="Courier New" panose="02070309020205020404" pitchFamily="49" charset="0"/>
              <a:buChar char="o"/>
              <a:defRPr sz="2800" kern="1200">
                <a:solidFill>
                  <a:schemeClr val="tx2"/>
                </a:solidFill>
                <a:latin typeface="+mn-lt"/>
                <a:ea typeface="+mn-ea"/>
                <a:cs typeface="+mn-cs"/>
              </a:defRPr>
            </a:lvl4pPr>
            <a:lvl5pPr marL="1602000" indent="-234000" algn="l" defTabSz="457200" rtl="0" eaLnBrk="1" latinLnBrk="0" hangingPunct="1">
              <a:spcBef>
                <a:spcPts val="0"/>
              </a:spcBef>
              <a:spcAft>
                <a:spcPts val="600"/>
              </a:spcAft>
              <a:buClr>
                <a:schemeClr val="accent2"/>
              </a:buClr>
              <a:buSzPct val="92000"/>
              <a:buFont typeface="Arial" panose="020B0604020202020204" pitchFamily="34" charset="0"/>
              <a:buChar char="•"/>
              <a:defRPr sz="28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buFont typeface="Wingdings 2" panose="05020102010507070707" pitchFamily="18" charset="2"/>
              <a:buNone/>
            </a:pPr>
            <a:r>
              <a:rPr lang="en-US" dirty="0"/>
              <a:t>Cue 2</a:t>
            </a:r>
          </a:p>
        </p:txBody>
      </p:sp>
      <p:sp>
        <p:nvSpPr>
          <p:cNvPr id="6" name="Content Placeholder 2">
            <a:extLst>
              <a:ext uri="{FF2B5EF4-FFF2-40B4-BE49-F238E27FC236}">
                <a16:creationId xmlns:a16="http://schemas.microsoft.com/office/drawing/2014/main" id="{3C75C25C-DDD4-4C4D-A4E1-6BC493839738}"/>
              </a:ext>
            </a:extLst>
          </p:cNvPr>
          <p:cNvSpPr txBox="1">
            <a:spLocks/>
          </p:cNvSpPr>
          <p:nvPr/>
        </p:nvSpPr>
        <p:spPr>
          <a:xfrm>
            <a:off x="6899217" y="4804665"/>
            <a:ext cx="2095506" cy="806273"/>
          </a:xfrm>
          <a:prstGeom prst="roundRect">
            <a:avLst/>
          </a:prstGeom>
          <a:ln>
            <a:solidFill>
              <a:schemeClr val="accent1"/>
            </a:solidFill>
          </a:ln>
        </p:spPr>
        <p:txBody>
          <a:bodyPr vert="horz" lIns="91440" tIns="45720" rIns="91440" bIns="45720" rtlCol="0" anchor="t">
            <a:normAutofit/>
          </a:bodyPr>
          <a:lstStyle>
            <a:lvl1pPr marL="306000" indent="-306000" algn="l" defTabSz="457200" rtl="0" eaLnBrk="1" latinLnBrk="0" hangingPunct="1">
              <a:spcBef>
                <a:spcPts val="0"/>
              </a:spcBef>
              <a:spcAft>
                <a:spcPts val="600"/>
              </a:spcAft>
              <a:buClr>
                <a:schemeClr val="accent2"/>
              </a:buClr>
              <a:buSzPct val="92000"/>
              <a:buFont typeface="Wingdings 2" panose="05020102010507070707" pitchFamily="18" charset="2"/>
              <a:buChar char=""/>
              <a:defRPr sz="3200" kern="1200">
                <a:solidFill>
                  <a:schemeClr val="tx2"/>
                </a:solidFill>
                <a:latin typeface="+mn-lt"/>
                <a:ea typeface="+mn-ea"/>
                <a:cs typeface="+mn-cs"/>
              </a:defRPr>
            </a:lvl1pPr>
            <a:lvl2pPr marL="630000" indent="-306000" algn="l" defTabSz="457200" rtl="0" eaLnBrk="1" latinLnBrk="0" hangingPunct="1">
              <a:spcBef>
                <a:spcPts val="0"/>
              </a:spcBef>
              <a:spcAft>
                <a:spcPts val="600"/>
              </a:spcAft>
              <a:buClr>
                <a:schemeClr val="accent2"/>
              </a:buClr>
              <a:buSzPct val="92000"/>
              <a:buFont typeface="Courier New" panose="02070309020205020404" pitchFamily="49" charset="0"/>
              <a:buChar char="o"/>
              <a:defRPr sz="3200" kern="1200">
                <a:solidFill>
                  <a:schemeClr val="tx2"/>
                </a:solidFill>
                <a:latin typeface="+mn-lt"/>
                <a:ea typeface="+mn-ea"/>
                <a:cs typeface="+mn-cs"/>
              </a:defRPr>
            </a:lvl2pPr>
            <a:lvl3pPr marL="900000" indent="-270000" algn="l" defTabSz="457200" rtl="0" eaLnBrk="1" latinLnBrk="0" hangingPunct="1">
              <a:spcBef>
                <a:spcPts val="0"/>
              </a:spcBef>
              <a:spcAft>
                <a:spcPts val="600"/>
              </a:spcAft>
              <a:buClr>
                <a:schemeClr val="accent2"/>
              </a:buClr>
              <a:buSzPct val="92000"/>
              <a:buFont typeface="Arial" panose="020B0604020202020204" pitchFamily="34" charset="0"/>
              <a:buChar char="•"/>
              <a:defRPr sz="2800" kern="1200">
                <a:solidFill>
                  <a:schemeClr val="tx2"/>
                </a:solidFill>
                <a:latin typeface="+mn-lt"/>
                <a:ea typeface="+mn-ea"/>
                <a:cs typeface="+mn-cs"/>
              </a:defRPr>
            </a:lvl3pPr>
            <a:lvl4pPr marL="1242000" indent="-234000" algn="l" defTabSz="457200" rtl="0" eaLnBrk="1" latinLnBrk="0" hangingPunct="1">
              <a:spcBef>
                <a:spcPts val="0"/>
              </a:spcBef>
              <a:spcAft>
                <a:spcPts val="600"/>
              </a:spcAft>
              <a:buClr>
                <a:schemeClr val="accent2"/>
              </a:buClr>
              <a:buSzPct val="92000"/>
              <a:buFont typeface="Courier New" panose="02070309020205020404" pitchFamily="49" charset="0"/>
              <a:buChar char="o"/>
              <a:defRPr sz="2800" kern="1200">
                <a:solidFill>
                  <a:schemeClr val="tx2"/>
                </a:solidFill>
                <a:latin typeface="+mn-lt"/>
                <a:ea typeface="+mn-ea"/>
                <a:cs typeface="+mn-cs"/>
              </a:defRPr>
            </a:lvl4pPr>
            <a:lvl5pPr marL="1602000" indent="-234000" algn="l" defTabSz="457200" rtl="0" eaLnBrk="1" latinLnBrk="0" hangingPunct="1">
              <a:spcBef>
                <a:spcPts val="0"/>
              </a:spcBef>
              <a:spcAft>
                <a:spcPts val="600"/>
              </a:spcAft>
              <a:buClr>
                <a:schemeClr val="accent2"/>
              </a:buClr>
              <a:buSzPct val="92000"/>
              <a:buFont typeface="Arial" panose="020B0604020202020204" pitchFamily="34" charset="0"/>
              <a:buChar char="•"/>
              <a:defRPr sz="28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buFont typeface="Wingdings 2" panose="05020102010507070707" pitchFamily="18" charset="2"/>
              <a:buNone/>
            </a:pPr>
            <a:r>
              <a:rPr lang="en-US" dirty="0"/>
              <a:t>Cue 3</a:t>
            </a:r>
          </a:p>
        </p:txBody>
      </p:sp>
      <p:sp>
        <p:nvSpPr>
          <p:cNvPr id="7" name="Content Placeholder 2">
            <a:extLst>
              <a:ext uri="{FF2B5EF4-FFF2-40B4-BE49-F238E27FC236}">
                <a16:creationId xmlns:a16="http://schemas.microsoft.com/office/drawing/2014/main" id="{3A3F0ABF-A981-481F-BDDA-D2A6384E4C57}"/>
              </a:ext>
            </a:extLst>
          </p:cNvPr>
          <p:cNvSpPr txBox="1">
            <a:spLocks/>
          </p:cNvSpPr>
          <p:nvPr/>
        </p:nvSpPr>
        <p:spPr>
          <a:xfrm>
            <a:off x="6200948" y="2049088"/>
            <a:ext cx="2095506" cy="806273"/>
          </a:xfrm>
          <a:prstGeom prst="roundRect">
            <a:avLst/>
          </a:prstGeom>
          <a:ln>
            <a:solidFill>
              <a:schemeClr val="accent1"/>
            </a:solidFill>
          </a:ln>
        </p:spPr>
        <p:txBody>
          <a:bodyPr vert="horz" lIns="91440" tIns="45720" rIns="91440" bIns="45720" rtlCol="0" anchor="t">
            <a:normAutofit/>
          </a:bodyPr>
          <a:lstStyle>
            <a:lvl1pPr marL="306000" indent="-306000" algn="l" defTabSz="457200" rtl="0" eaLnBrk="1" latinLnBrk="0" hangingPunct="1">
              <a:spcBef>
                <a:spcPts val="0"/>
              </a:spcBef>
              <a:spcAft>
                <a:spcPts val="600"/>
              </a:spcAft>
              <a:buClr>
                <a:schemeClr val="accent2"/>
              </a:buClr>
              <a:buSzPct val="92000"/>
              <a:buFont typeface="Wingdings 2" panose="05020102010507070707" pitchFamily="18" charset="2"/>
              <a:buChar char=""/>
              <a:defRPr sz="3200" kern="1200">
                <a:solidFill>
                  <a:schemeClr val="tx2"/>
                </a:solidFill>
                <a:latin typeface="+mn-lt"/>
                <a:ea typeface="+mn-ea"/>
                <a:cs typeface="+mn-cs"/>
              </a:defRPr>
            </a:lvl1pPr>
            <a:lvl2pPr marL="630000" indent="-306000" algn="l" defTabSz="457200" rtl="0" eaLnBrk="1" latinLnBrk="0" hangingPunct="1">
              <a:spcBef>
                <a:spcPts val="0"/>
              </a:spcBef>
              <a:spcAft>
                <a:spcPts val="600"/>
              </a:spcAft>
              <a:buClr>
                <a:schemeClr val="accent2"/>
              </a:buClr>
              <a:buSzPct val="92000"/>
              <a:buFont typeface="Courier New" panose="02070309020205020404" pitchFamily="49" charset="0"/>
              <a:buChar char="o"/>
              <a:defRPr sz="3200" kern="1200">
                <a:solidFill>
                  <a:schemeClr val="tx2"/>
                </a:solidFill>
                <a:latin typeface="+mn-lt"/>
                <a:ea typeface="+mn-ea"/>
                <a:cs typeface="+mn-cs"/>
              </a:defRPr>
            </a:lvl2pPr>
            <a:lvl3pPr marL="900000" indent="-270000" algn="l" defTabSz="457200" rtl="0" eaLnBrk="1" latinLnBrk="0" hangingPunct="1">
              <a:spcBef>
                <a:spcPts val="0"/>
              </a:spcBef>
              <a:spcAft>
                <a:spcPts val="600"/>
              </a:spcAft>
              <a:buClr>
                <a:schemeClr val="accent2"/>
              </a:buClr>
              <a:buSzPct val="92000"/>
              <a:buFont typeface="Arial" panose="020B0604020202020204" pitchFamily="34" charset="0"/>
              <a:buChar char="•"/>
              <a:defRPr sz="2800" kern="1200">
                <a:solidFill>
                  <a:schemeClr val="tx2"/>
                </a:solidFill>
                <a:latin typeface="+mn-lt"/>
                <a:ea typeface="+mn-ea"/>
                <a:cs typeface="+mn-cs"/>
              </a:defRPr>
            </a:lvl3pPr>
            <a:lvl4pPr marL="1242000" indent="-234000" algn="l" defTabSz="457200" rtl="0" eaLnBrk="1" latinLnBrk="0" hangingPunct="1">
              <a:spcBef>
                <a:spcPts val="0"/>
              </a:spcBef>
              <a:spcAft>
                <a:spcPts val="600"/>
              </a:spcAft>
              <a:buClr>
                <a:schemeClr val="accent2"/>
              </a:buClr>
              <a:buSzPct val="92000"/>
              <a:buFont typeface="Courier New" panose="02070309020205020404" pitchFamily="49" charset="0"/>
              <a:buChar char="o"/>
              <a:defRPr sz="2800" kern="1200">
                <a:solidFill>
                  <a:schemeClr val="tx2"/>
                </a:solidFill>
                <a:latin typeface="+mn-lt"/>
                <a:ea typeface="+mn-ea"/>
                <a:cs typeface="+mn-cs"/>
              </a:defRPr>
            </a:lvl4pPr>
            <a:lvl5pPr marL="1602000" indent="-234000" algn="l" defTabSz="457200" rtl="0" eaLnBrk="1" latinLnBrk="0" hangingPunct="1">
              <a:spcBef>
                <a:spcPts val="0"/>
              </a:spcBef>
              <a:spcAft>
                <a:spcPts val="600"/>
              </a:spcAft>
              <a:buClr>
                <a:schemeClr val="accent2"/>
              </a:buClr>
              <a:buSzPct val="92000"/>
              <a:buFont typeface="Arial" panose="020B0604020202020204" pitchFamily="34" charset="0"/>
              <a:buChar char="•"/>
              <a:defRPr sz="28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buFont typeface="Wingdings 2" panose="05020102010507070707" pitchFamily="18" charset="2"/>
              <a:buNone/>
            </a:pPr>
            <a:r>
              <a:rPr lang="en-US" dirty="0"/>
              <a:t>Cue 4</a:t>
            </a:r>
          </a:p>
        </p:txBody>
      </p:sp>
      <p:cxnSp>
        <p:nvCxnSpPr>
          <p:cNvPr id="9" name="Straight Arrow Connector 8">
            <a:extLst>
              <a:ext uri="{FF2B5EF4-FFF2-40B4-BE49-F238E27FC236}">
                <a16:creationId xmlns:a16="http://schemas.microsoft.com/office/drawing/2014/main" id="{F2376241-1272-403C-A324-05319B1BBFCC}"/>
              </a:ext>
            </a:extLst>
          </p:cNvPr>
          <p:cNvCxnSpPr>
            <a:stCxn id="4" idx="2"/>
            <a:endCxn id="3" idx="1"/>
          </p:cNvCxnSpPr>
          <p:nvPr/>
        </p:nvCxnSpPr>
        <p:spPr>
          <a:xfrm>
            <a:off x="2061556" y="3071491"/>
            <a:ext cx="1462691" cy="926901"/>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C674CA1A-8749-4F67-B3C6-A3AB604E5D15}"/>
              </a:ext>
            </a:extLst>
          </p:cNvPr>
          <p:cNvCxnSpPr>
            <a:cxnSpLocks/>
            <a:stCxn id="5" idx="0"/>
          </p:cNvCxnSpPr>
          <p:nvPr/>
        </p:nvCxnSpPr>
        <p:spPr>
          <a:xfrm flipV="1">
            <a:off x="2061556" y="3998391"/>
            <a:ext cx="1462691" cy="79389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33E8CCC4-4CF0-4196-83A9-842FDA1C6CF9}"/>
              </a:ext>
            </a:extLst>
          </p:cNvPr>
          <p:cNvCxnSpPr>
            <a:cxnSpLocks/>
            <a:stCxn id="6" idx="1"/>
            <a:endCxn id="3" idx="3"/>
          </p:cNvCxnSpPr>
          <p:nvPr/>
        </p:nvCxnSpPr>
        <p:spPr>
          <a:xfrm flipH="1" flipV="1">
            <a:off x="5619753" y="3998392"/>
            <a:ext cx="1279464" cy="1209410"/>
          </a:xfrm>
          <a:prstGeom prst="straightConnector1">
            <a:avLst/>
          </a:prstGeom>
          <a:ln w="57150">
            <a:prstDash val="dash"/>
            <a:tailEnd type="triangle"/>
          </a:ln>
        </p:spPr>
        <p:style>
          <a:lnRef idx="1">
            <a:schemeClr val="accent1"/>
          </a:lnRef>
          <a:fillRef idx="0">
            <a:schemeClr val="accent1"/>
          </a:fillRef>
          <a:effectRef idx="0">
            <a:schemeClr val="accent1"/>
          </a:effectRef>
          <a:fontRef idx="minor">
            <a:schemeClr val="tx1"/>
          </a:fontRef>
        </p:style>
      </p:cxnSp>
      <p:sp>
        <p:nvSpPr>
          <p:cNvPr id="22" name="Freeform: Shape 21">
            <a:extLst>
              <a:ext uri="{FF2B5EF4-FFF2-40B4-BE49-F238E27FC236}">
                <a16:creationId xmlns:a16="http://schemas.microsoft.com/office/drawing/2014/main" id="{BF5851AB-B5DB-418A-9A1E-06C1A26D9566}"/>
              </a:ext>
            </a:extLst>
          </p:cNvPr>
          <p:cNvSpPr/>
          <p:nvPr/>
        </p:nvSpPr>
        <p:spPr>
          <a:xfrm>
            <a:off x="5303520" y="2582719"/>
            <a:ext cx="1738507" cy="1291012"/>
          </a:xfrm>
          <a:custGeom>
            <a:avLst/>
            <a:gdLst>
              <a:gd name="connsiteX0" fmla="*/ 99753 w 1738507"/>
              <a:gd name="connsiteY0" fmla="*/ 742372 h 1291012"/>
              <a:gd name="connsiteX1" fmla="*/ 182880 w 1738507"/>
              <a:gd name="connsiteY1" fmla="*/ 991754 h 1291012"/>
              <a:gd name="connsiteX2" fmla="*/ 332509 w 1738507"/>
              <a:gd name="connsiteY2" fmla="*/ 1041630 h 1291012"/>
              <a:gd name="connsiteX3" fmla="*/ 432262 w 1738507"/>
              <a:gd name="connsiteY3" fmla="*/ 1091506 h 1291012"/>
              <a:gd name="connsiteX4" fmla="*/ 482138 w 1738507"/>
              <a:gd name="connsiteY4" fmla="*/ 1124757 h 1291012"/>
              <a:gd name="connsiteX5" fmla="*/ 665018 w 1738507"/>
              <a:gd name="connsiteY5" fmla="*/ 1141383 h 1291012"/>
              <a:gd name="connsiteX6" fmla="*/ 764771 w 1738507"/>
              <a:gd name="connsiteY6" fmla="*/ 1191259 h 1291012"/>
              <a:gd name="connsiteX7" fmla="*/ 814647 w 1738507"/>
              <a:gd name="connsiteY7" fmla="*/ 1224510 h 1291012"/>
              <a:gd name="connsiteX8" fmla="*/ 1030778 w 1738507"/>
              <a:gd name="connsiteY8" fmla="*/ 1291012 h 1291012"/>
              <a:gd name="connsiteX9" fmla="*/ 1529542 w 1738507"/>
              <a:gd name="connsiteY9" fmla="*/ 1257761 h 1291012"/>
              <a:gd name="connsiteX10" fmla="*/ 1612669 w 1738507"/>
              <a:gd name="connsiteY10" fmla="*/ 1224510 h 1291012"/>
              <a:gd name="connsiteX11" fmla="*/ 1662545 w 1738507"/>
              <a:gd name="connsiteY11" fmla="*/ 1207885 h 1291012"/>
              <a:gd name="connsiteX12" fmla="*/ 1712422 w 1738507"/>
              <a:gd name="connsiteY12" fmla="*/ 1174634 h 1291012"/>
              <a:gd name="connsiteX13" fmla="*/ 1729047 w 1738507"/>
              <a:gd name="connsiteY13" fmla="*/ 725746 h 1291012"/>
              <a:gd name="connsiteX14" fmla="*/ 1712422 w 1738507"/>
              <a:gd name="connsiteY14" fmla="*/ 426488 h 1291012"/>
              <a:gd name="connsiteX15" fmla="*/ 1562793 w 1738507"/>
              <a:gd name="connsiteY15" fmla="*/ 409863 h 1291012"/>
              <a:gd name="connsiteX16" fmla="*/ 1546167 w 1738507"/>
              <a:gd name="connsiteY16" fmla="*/ 359986 h 1291012"/>
              <a:gd name="connsiteX17" fmla="*/ 897775 w 1738507"/>
              <a:gd name="connsiteY17" fmla="*/ 310110 h 1291012"/>
              <a:gd name="connsiteX18" fmla="*/ 847898 w 1738507"/>
              <a:gd name="connsiteY18" fmla="*/ 276859 h 1291012"/>
              <a:gd name="connsiteX19" fmla="*/ 764771 w 1738507"/>
              <a:gd name="connsiteY19" fmla="*/ 110605 h 1291012"/>
              <a:gd name="connsiteX20" fmla="*/ 698269 w 1738507"/>
              <a:gd name="connsiteY20" fmla="*/ 60728 h 1291012"/>
              <a:gd name="connsiteX21" fmla="*/ 648393 w 1738507"/>
              <a:gd name="connsiteY21" fmla="*/ 27477 h 1291012"/>
              <a:gd name="connsiteX22" fmla="*/ 498764 w 1738507"/>
              <a:gd name="connsiteY22" fmla="*/ 10852 h 1291012"/>
              <a:gd name="connsiteX23" fmla="*/ 49876 w 1738507"/>
              <a:gd name="connsiteY23" fmla="*/ 27477 h 1291012"/>
              <a:gd name="connsiteX24" fmla="*/ 66502 w 1738507"/>
              <a:gd name="connsiteY24" fmla="*/ 177106 h 1291012"/>
              <a:gd name="connsiteX25" fmla="*/ 116378 w 1738507"/>
              <a:gd name="connsiteY25" fmla="*/ 293485 h 1291012"/>
              <a:gd name="connsiteX26" fmla="*/ 133004 w 1738507"/>
              <a:gd name="connsiteY26" fmla="*/ 443114 h 1291012"/>
              <a:gd name="connsiteX27" fmla="*/ 16625 w 1738507"/>
              <a:gd name="connsiteY27" fmla="*/ 476365 h 1291012"/>
              <a:gd name="connsiteX28" fmla="*/ 0 w 1738507"/>
              <a:gd name="connsiteY28" fmla="*/ 542866 h 1291012"/>
              <a:gd name="connsiteX29" fmla="*/ 16625 w 1738507"/>
              <a:gd name="connsiteY29" fmla="*/ 642619 h 1291012"/>
              <a:gd name="connsiteX30" fmla="*/ 116378 w 1738507"/>
              <a:gd name="connsiteY30" fmla="*/ 725746 h 1291012"/>
              <a:gd name="connsiteX31" fmla="*/ 166255 w 1738507"/>
              <a:gd name="connsiteY31" fmla="*/ 775623 h 1291012"/>
              <a:gd name="connsiteX32" fmla="*/ 216131 w 1738507"/>
              <a:gd name="connsiteY32" fmla="*/ 775623 h 1291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38507" h="1291012">
                <a:moveTo>
                  <a:pt x="99753" y="742372"/>
                </a:moveTo>
                <a:cubicBezTo>
                  <a:pt x="252415" y="933199"/>
                  <a:pt x="82101" y="689411"/>
                  <a:pt x="182880" y="991754"/>
                </a:cubicBezTo>
                <a:cubicBezTo>
                  <a:pt x="196631" y="1033009"/>
                  <a:pt x="321310" y="1039764"/>
                  <a:pt x="332509" y="1041630"/>
                </a:cubicBezTo>
                <a:cubicBezTo>
                  <a:pt x="475446" y="1136922"/>
                  <a:pt x="294598" y="1022674"/>
                  <a:pt x="432262" y="1091506"/>
                </a:cubicBezTo>
                <a:cubicBezTo>
                  <a:pt x="450134" y="1100442"/>
                  <a:pt x="462600" y="1120570"/>
                  <a:pt x="482138" y="1124757"/>
                </a:cubicBezTo>
                <a:cubicBezTo>
                  <a:pt x="541991" y="1137583"/>
                  <a:pt x="604058" y="1135841"/>
                  <a:pt x="665018" y="1141383"/>
                </a:cubicBezTo>
                <a:cubicBezTo>
                  <a:pt x="807965" y="1236680"/>
                  <a:pt x="627101" y="1122424"/>
                  <a:pt x="764771" y="1191259"/>
                </a:cubicBezTo>
                <a:cubicBezTo>
                  <a:pt x="782643" y="1200195"/>
                  <a:pt x="796203" y="1216825"/>
                  <a:pt x="814647" y="1224510"/>
                </a:cubicBezTo>
                <a:cubicBezTo>
                  <a:pt x="900294" y="1260196"/>
                  <a:pt x="950500" y="1270942"/>
                  <a:pt x="1030778" y="1291012"/>
                </a:cubicBezTo>
                <a:cubicBezTo>
                  <a:pt x="1044618" y="1290435"/>
                  <a:pt x="1404546" y="1291850"/>
                  <a:pt x="1529542" y="1257761"/>
                </a:cubicBezTo>
                <a:cubicBezTo>
                  <a:pt x="1558334" y="1249909"/>
                  <a:pt x="1584726" y="1234989"/>
                  <a:pt x="1612669" y="1224510"/>
                </a:cubicBezTo>
                <a:cubicBezTo>
                  <a:pt x="1629078" y="1218357"/>
                  <a:pt x="1645920" y="1213427"/>
                  <a:pt x="1662545" y="1207885"/>
                </a:cubicBezTo>
                <a:cubicBezTo>
                  <a:pt x="1679171" y="1196801"/>
                  <a:pt x="1709692" y="1194428"/>
                  <a:pt x="1712422" y="1174634"/>
                </a:cubicBezTo>
                <a:cubicBezTo>
                  <a:pt x="1732881" y="1026306"/>
                  <a:pt x="1729047" y="875478"/>
                  <a:pt x="1729047" y="725746"/>
                </a:cubicBezTo>
                <a:cubicBezTo>
                  <a:pt x="1729047" y="625840"/>
                  <a:pt x="1758953" y="514897"/>
                  <a:pt x="1712422" y="426488"/>
                </a:cubicBezTo>
                <a:cubicBezTo>
                  <a:pt x="1689049" y="382080"/>
                  <a:pt x="1612669" y="415405"/>
                  <a:pt x="1562793" y="409863"/>
                </a:cubicBezTo>
                <a:cubicBezTo>
                  <a:pt x="1557251" y="393237"/>
                  <a:pt x="1563256" y="363870"/>
                  <a:pt x="1546167" y="359986"/>
                </a:cubicBezTo>
                <a:cubicBezTo>
                  <a:pt x="1442511" y="336428"/>
                  <a:pt x="1018977" y="316844"/>
                  <a:pt x="897775" y="310110"/>
                </a:cubicBezTo>
                <a:cubicBezTo>
                  <a:pt x="881149" y="299026"/>
                  <a:pt x="856166" y="295049"/>
                  <a:pt x="847898" y="276859"/>
                </a:cubicBezTo>
                <a:cubicBezTo>
                  <a:pt x="765191" y="94905"/>
                  <a:pt x="878777" y="148606"/>
                  <a:pt x="764771" y="110605"/>
                </a:cubicBezTo>
                <a:cubicBezTo>
                  <a:pt x="742604" y="93979"/>
                  <a:pt x="720817" y="76834"/>
                  <a:pt x="698269" y="60728"/>
                </a:cubicBezTo>
                <a:cubicBezTo>
                  <a:pt x="682010" y="49114"/>
                  <a:pt x="667778" y="32323"/>
                  <a:pt x="648393" y="27477"/>
                </a:cubicBezTo>
                <a:cubicBezTo>
                  <a:pt x="599708" y="15306"/>
                  <a:pt x="548640" y="16394"/>
                  <a:pt x="498764" y="10852"/>
                </a:cubicBezTo>
                <a:cubicBezTo>
                  <a:pt x="349135" y="16394"/>
                  <a:pt x="189628" y="-26273"/>
                  <a:pt x="49876" y="27477"/>
                </a:cubicBezTo>
                <a:cubicBezTo>
                  <a:pt x="3038" y="45492"/>
                  <a:pt x="58252" y="127606"/>
                  <a:pt x="66502" y="177106"/>
                </a:cubicBezTo>
                <a:cubicBezTo>
                  <a:pt x="72618" y="213803"/>
                  <a:pt x="101234" y="263198"/>
                  <a:pt x="116378" y="293485"/>
                </a:cubicBezTo>
                <a:cubicBezTo>
                  <a:pt x="121920" y="343361"/>
                  <a:pt x="157034" y="399058"/>
                  <a:pt x="133004" y="443114"/>
                </a:cubicBezTo>
                <a:cubicBezTo>
                  <a:pt x="113685" y="478533"/>
                  <a:pt x="48901" y="452158"/>
                  <a:pt x="16625" y="476365"/>
                </a:cubicBezTo>
                <a:cubicBezTo>
                  <a:pt x="-1654" y="490074"/>
                  <a:pt x="5542" y="520699"/>
                  <a:pt x="0" y="542866"/>
                </a:cubicBezTo>
                <a:cubicBezTo>
                  <a:pt x="5542" y="576117"/>
                  <a:pt x="2934" y="611815"/>
                  <a:pt x="16625" y="642619"/>
                </a:cubicBezTo>
                <a:cubicBezTo>
                  <a:pt x="33769" y="681193"/>
                  <a:pt x="86762" y="701067"/>
                  <a:pt x="116378" y="725746"/>
                </a:cubicBezTo>
                <a:cubicBezTo>
                  <a:pt x="134441" y="740798"/>
                  <a:pt x="145225" y="765108"/>
                  <a:pt x="166255" y="775623"/>
                </a:cubicBezTo>
                <a:cubicBezTo>
                  <a:pt x="181125" y="783058"/>
                  <a:pt x="199506" y="775623"/>
                  <a:pt x="216131" y="77562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i="1" dirty="0">
                <a:solidFill>
                  <a:schemeClr val="tx1"/>
                </a:solidFill>
              </a:rPr>
              <a:t>Missing</a:t>
            </a:r>
          </a:p>
        </p:txBody>
      </p:sp>
    </p:spTree>
    <p:extLst>
      <p:ext uri="{BB962C8B-B14F-4D97-AF65-F5344CB8AC3E}">
        <p14:creationId xmlns:p14="http://schemas.microsoft.com/office/powerpoint/2010/main" val="16926056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Main Points: </a:t>
            </a:r>
            <a:br>
              <a:rPr lang="en-US" dirty="0"/>
            </a:br>
            <a:r>
              <a:rPr lang="en-US" dirty="0"/>
              <a:t>Schemas &amp; Scripts</a:t>
            </a:r>
          </a:p>
        </p:txBody>
      </p:sp>
      <p:sp>
        <p:nvSpPr>
          <p:cNvPr id="3" name="Content Placeholder 2"/>
          <p:cNvSpPr>
            <a:spLocks noGrp="1"/>
          </p:cNvSpPr>
          <p:nvPr>
            <p:ph idx="1"/>
          </p:nvPr>
        </p:nvSpPr>
        <p:spPr>
          <a:xfrm>
            <a:off x="475488" y="1637669"/>
            <a:ext cx="8095456" cy="5220331"/>
          </a:xfrm>
        </p:spPr>
        <p:txBody>
          <a:bodyPr>
            <a:normAutofit/>
          </a:bodyPr>
          <a:lstStyle/>
          <a:p>
            <a:r>
              <a:rPr lang="en-US" sz="2800" dirty="0"/>
              <a:t>Influence </a:t>
            </a:r>
            <a:r>
              <a:rPr lang="en-US" sz="2800" i="1" dirty="0"/>
              <a:t>how</a:t>
            </a:r>
            <a:r>
              <a:rPr lang="en-US" sz="2800" dirty="0"/>
              <a:t> material stored</a:t>
            </a:r>
          </a:p>
          <a:p>
            <a:pPr lvl="1"/>
            <a:r>
              <a:rPr lang="en-US" sz="2800" dirty="0"/>
              <a:t>Mental shortcuts, quick decisions</a:t>
            </a:r>
            <a:endParaRPr lang="en-US" sz="2800" dirty="0">
              <a:sym typeface="Wingdings" panose="05000000000000000000" pitchFamily="2" charset="2"/>
            </a:endParaRPr>
          </a:p>
          <a:p>
            <a:r>
              <a:rPr lang="en-US" sz="2800" dirty="0">
                <a:sym typeface="Wingdings" panose="05000000000000000000" pitchFamily="2" charset="2"/>
              </a:rPr>
              <a:t>Can result in false reconstructions</a:t>
            </a:r>
          </a:p>
          <a:p>
            <a:r>
              <a:rPr lang="en-US" sz="2800" dirty="0">
                <a:sym typeface="Wingdings" panose="05000000000000000000" pitchFamily="2" charset="2"/>
              </a:rPr>
              <a:t>Abstraction: exact details of a message not typically stored</a:t>
            </a:r>
          </a:p>
          <a:p>
            <a:pPr lvl="1"/>
            <a:r>
              <a:rPr lang="en-US" sz="2800" dirty="0">
                <a:sym typeface="Wingdings" panose="05000000000000000000" pitchFamily="2" charset="2"/>
              </a:rPr>
              <a:t>Pragmatic Approach: verbatim storage </a:t>
            </a:r>
            <a:r>
              <a:rPr lang="en-US" sz="2800" i="1" dirty="0">
                <a:sym typeface="Wingdings" panose="05000000000000000000" pitchFamily="2" charset="2"/>
              </a:rPr>
              <a:t>does</a:t>
            </a:r>
            <a:r>
              <a:rPr lang="en-US" sz="2800" dirty="0">
                <a:sym typeface="Wingdings" panose="05000000000000000000" pitchFamily="2" charset="2"/>
              </a:rPr>
              <a:t> occur; goal-relevant situations </a:t>
            </a:r>
          </a:p>
          <a:p>
            <a:r>
              <a:rPr lang="en-US" sz="2800" dirty="0"/>
              <a:t>Potential stereotyping explanation: </a:t>
            </a:r>
          </a:p>
          <a:p>
            <a:pPr lvl="1"/>
            <a:r>
              <a:rPr lang="en-US" sz="2800" dirty="0"/>
              <a:t>Influence of implicitly held schemas</a:t>
            </a:r>
          </a:p>
        </p:txBody>
      </p:sp>
    </p:spTree>
    <p:extLst>
      <p:ext uri="{BB962C8B-B14F-4D97-AF65-F5344CB8AC3E}">
        <p14:creationId xmlns:p14="http://schemas.microsoft.com/office/powerpoint/2010/main" val="8027774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Internal Associations</a:t>
            </a:r>
          </a:p>
        </p:txBody>
      </p:sp>
      <p:sp>
        <p:nvSpPr>
          <p:cNvPr id="3" name="Content Placeholder 2"/>
          <p:cNvSpPr>
            <a:spLocks noGrp="1"/>
          </p:cNvSpPr>
          <p:nvPr>
            <p:ph idx="1"/>
          </p:nvPr>
        </p:nvSpPr>
        <p:spPr>
          <a:xfrm>
            <a:off x="0" y="1606496"/>
            <a:ext cx="9144000" cy="575595"/>
          </a:xfrm>
        </p:spPr>
        <p:txBody>
          <a:bodyPr>
            <a:normAutofit lnSpcReduction="10000"/>
          </a:bodyPr>
          <a:lstStyle/>
          <a:p>
            <a:r>
              <a:rPr lang="en-US" dirty="0"/>
              <a:t>Neuroscientific method:</a:t>
            </a:r>
          </a:p>
        </p:txBody>
      </p:sp>
      <p:sp>
        <p:nvSpPr>
          <p:cNvPr id="4" name="Content Placeholder 2"/>
          <p:cNvSpPr txBox="1">
            <a:spLocks/>
          </p:cNvSpPr>
          <p:nvPr/>
        </p:nvSpPr>
        <p:spPr>
          <a:xfrm>
            <a:off x="0" y="2109356"/>
            <a:ext cx="9144000" cy="1963880"/>
          </a:xfrm>
          <a:prstGeom prst="rect">
            <a:avLst/>
          </a:prstGeom>
        </p:spPr>
        <p:txBody>
          <a:bodyPr vert="horz" lIns="91440" tIns="45720" rIns="91440" bIns="45720" rtlCol="0" anchor="t">
            <a:normAutofit/>
          </a:bodyPr>
          <a:lstStyle>
            <a:lvl1pPr marL="306000" indent="-306000" algn="l" defTabSz="457200" rtl="0" eaLnBrk="1" latinLnBrk="0" hangingPunct="1">
              <a:spcBef>
                <a:spcPts val="0"/>
              </a:spcBef>
              <a:spcAft>
                <a:spcPts val="600"/>
              </a:spcAft>
              <a:buClr>
                <a:schemeClr val="accent2"/>
              </a:buClr>
              <a:buSzPct val="92000"/>
              <a:buFont typeface="Wingdings 2" panose="05020102010507070707" pitchFamily="18" charset="2"/>
              <a:buChar char=""/>
              <a:defRPr sz="3200" kern="1200">
                <a:solidFill>
                  <a:schemeClr val="tx2"/>
                </a:solidFill>
                <a:latin typeface="+mn-lt"/>
                <a:ea typeface="+mn-ea"/>
                <a:cs typeface="+mn-cs"/>
              </a:defRPr>
            </a:lvl1pPr>
            <a:lvl2pPr marL="630000" indent="-306000" algn="l" defTabSz="457200" rtl="0" eaLnBrk="1" latinLnBrk="0" hangingPunct="1">
              <a:spcBef>
                <a:spcPts val="0"/>
              </a:spcBef>
              <a:spcAft>
                <a:spcPts val="600"/>
              </a:spcAft>
              <a:buClr>
                <a:schemeClr val="accent2"/>
              </a:buClr>
              <a:buSzPct val="92000"/>
              <a:buFont typeface="Courier New" panose="02070309020205020404" pitchFamily="49" charset="0"/>
              <a:buChar char="o"/>
              <a:defRPr sz="3200" kern="1200">
                <a:solidFill>
                  <a:schemeClr val="tx2"/>
                </a:solidFill>
                <a:latin typeface="+mn-lt"/>
                <a:ea typeface="+mn-ea"/>
                <a:cs typeface="+mn-cs"/>
              </a:defRPr>
            </a:lvl2pPr>
            <a:lvl3pPr marL="900000" indent="-270000" algn="l" defTabSz="457200" rtl="0" eaLnBrk="1" latinLnBrk="0" hangingPunct="1">
              <a:spcBef>
                <a:spcPts val="0"/>
              </a:spcBef>
              <a:spcAft>
                <a:spcPts val="600"/>
              </a:spcAft>
              <a:buClr>
                <a:schemeClr val="accent2"/>
              </a:buClr>
              <a:buSzPct val="92000"/>
              <a:buFont typeface="Arial" panose="020B0604020202020204" pitchFamily="34" charset="0"/>
              <a:buChar char="•"/>
              <a:defRPr sz="2800" kern="1200">
                <a:solidFill>
                  <a:schemeClr val="tx2"/>
                </a:solidFill>
                <a:latin typeface="+mn-lt"/>
                <a:ea typeface="+mn-ea"/>
                <a:cs typeface="+mn-cs"/>
              </a:defRPr>
            </a:lvl3pPr>
            <a:lvl4pPr marL="1242000" indent="-234000" algn="l" defTabSz="457200" rtl="0" eaLnBrk="1" latinLnBrk="0" hangingPunct="1">
              <a:spcBef>
                <a:spcPts val="0"/>
              </a:spcBef>
              <a:spcAft>
                <a:spcPts val="600"/>
              </a:spcAft>
              <a:buClr>
                <a:schemeClr val="accent2"/>
              </a:buClr>
              <a:buSzPct val="92000"/>
              <a:buFont typeface="Courier New" panose="02070309020205020404" pitchFamily="49" charset="0"/>
              <a:buChar char="o"/>
              <a:defRPr sz="2800" kern="1200">
                <a:solidFill>
                  <a:schemeClr val="tx2"/>
                </a:solidFill>
                <a:latin typeface="+mn-lt"/>
                <a:ea typeface="+mn-ea"/>
                <a:cs typeface="+mn-cs"/>
              </a:defRPr>
            </a:lvl4pPr>
            <a:lvl5pPr marL="1602000" indent="-234000" algn="l" defTabSz="457200" rtl="0" eaLnBrk="1" latinLnBrk="0" hangingPunct="1">
              <a:spcBef>
                <a:spcPts val="0"/>
              </a:spcBef>
              <a:spcAft>
                <a:spcPts val="600"/>
              </a:spcAft>
              <a:buClr>
                <a:schemeClr val="accent2"/>
              </a:buClr>
              <a:buSzPct val="92000"/>
              <a:buFont typeface="Arial" panose="020B0604020202020204" pitchFamily="34" charset="0"/>
              <a:buChar char="•"/>
              <a:defRPr sz="28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lvl="1"/>
            <a:r>
              <a:rPr lang="en-US" sz="2800" i="1" dirty="0"/>
              <a:t>The [</a:t>
            </a:r>
            <a:r>
              <a:rPr lang="en-US" sz="2800" i="1" dirty="0">
                <a:solidFill>
                  <a:srgbClr val="0070C0"/>
                </a:solidFill>
              </a:rPr>
              <a:t>man / woman</a:t>
            </a:r>
            <a:r>
              <a:rPr lang="en-US" sz="2800" i="1" dirty="0"/>
              <a:t>] prepared [</a:t>
            </a:r>
            <a:r>
              <a:rPr lang="en-US" sz="2800" i="1" dirty="0">
                <a:solidFill>
                  <a:schemeClr val="tx1"/>
                </a:solidFill>
              </a:rPr>
              <a:t>himself / herself</a:t>
            </a:r>
            <a:r>
              <a:rPr lang="en-US" sz="2800" i="1" dirty="0"/>
              <a:t>] for the interview</a:t>
            </a:r>
          </a:p>
          <a:p>
            <a:pPr lvl="1"/>
            <a:r>
              <a:rPr lang="en-US" sz="2800" i="1" dirty="0"/>
              <a:t>The [</a:t>
            </a:r>
            <a:r>
              <a:rPr lang="en-US" sz="2800" i="1" dirty="0">
                <a:solidFill>
                  <a:schemeClr val="accent2"/>
                </a:solidFill>
              </a:rPr>
              <a:t>nurse / doctor</a:t>
            </a:r>
            <a:r>
              <a:rPr lang="en-US" sz="2800" i="1" dirty="0"/>
              <a:t>] prepared [himself / herself] for the operations</a:t>
            </a:r>
          </a:p>
        </p:txBody>
      </p:sp>
      <p:pic>
        <p:nvPicPr>
          <p:cNvPr id="11" name="Picture 10"/>
          <p:cNvPicPr>
            <a:picLocks noChangeAspect="1"/>
          </p:cNvPicPr>
          <p:nvPr/>
        </p:nvPicPr>
        <p:blipFill>
          <a:blip r:embed="rId3"/>
          <a:stretch>
            <a:fillRect/>
          </a:stretch>
        </p:blipFill>
        <p:spPr>
          <a:xfrm>
            <a:off x="0" y="4342477"/>
            <a:ext cx="4468755" cy="2515523"/>
          </a:xfrm>
          <a:prstGeom prst="rect">
            <a:avLst/>
          </a:prstGeom>
        </p:spPr>
      </p:pic>
      <p:pic>
        <p:nvPicPr>
          <p:cNvPr id="12" name="Picture 11"/>
          <p:cNvPicPr>
            <a:picLocks noChangeAspect="1"/>
          </p:cNvPicPr>
          <p:nvPr/>
        </p:nvPicPr>
        <p:blipFill>
          <a:blip r:embed="rId4"/>
          <a:stretch>
            <a:fillRect/>
          </a:stretch>
        </p:blipFill>
        <p:spPr>
          <a:xfrm>
            <a:off x="4467963" y="4385154"/>
            <a:ext cx="4676037" cy="2472846"/>
          </a:xfrm>
          <a:prstGeom prst="rect">
            <a:avLst/>
          </a:prstGeom>
        </p:spPr>
      </p:pic>
    </p:spTree>
    <p:extLst>
      <p:ext uri="{BB962C8B-B14F-4D97-AF65-F5344CB8AC3E}">
        <p14:creationId xmlns:p14="http://schemas.microsoft.com/office/powerpoint/2010/main" val="19648630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3.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4.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TotalTime>
  <Words>2247</Words>
  <Application>Microsoft Office PowerPoint</Application>
  <PresentationFormat>On-screen Show (4:3)</PresentationFormat>
  <Paragraphs>401</Paragraphs>
  <Slides>28</Slides>
  <Notes>19</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28</vt:i4>
      </vt:variant>
    </vt:vector>
  </HeadingPairs>
  <TitlesOfParts>
    <vt:vector size="41" baseType="lpstr">
      <vt:lpstr>Arial</vt:lpstr>
      <vt:lpstr>Calibri</vt:lpstr>
      <vt:lpstr>Century Gothic</vt:lpstr>
      <vt:lpstr>Courier New</vt:lpstr>
      <vt:lpstr>Gill Sans MT</vt:lpstr>
      <vt:lpstr>Times New Roman</vt:lpstr>
      <vt:lpstr>Tw Cen MT</vt:lpstr>
      <vt:lpstr>Wingdings</vt:lpstr>
      <vt:lpstr>Wingdings 2</vt:lpstr>
      <vt:lpstr>Clarity</vt:lpstr>
      <vt:lpstr>Circuit</vt:lpstr>
      <vt:lpstr>Quotable</vt:lpstr>
      <vt:lpstr>Dividend</vt:lpstr>
      <vt:lpstr>Chapter 4: Working Memory</vt:lpstr>
      <vt:lpstr>Things to Work on</vt:lpstr>
      <vt:lpstr>3 Stages</vt:lpstr>
      <vt:lpstr>Working Memory Approach</vt:lpstr>
      <vt:lpstr>Long-Term Memory</vt:lpstr>
      <vt:lpstr>Points to encode</vt:lpstr>
      <vt:lpstr>Two aspects of LTM</vt:lpstr>
      <vt:lpstr>Altering your knowledge: Social Media</vt:lpstr>
      <vt:lpstr>Eyewitness Testimony</vt:lpstr>
      <vt:lpstr>Main points</vt:lpstr>
      <vt:lpstr>Memory Strategies &amp; Metacognition</vt:lpstr>
      <vt:lpstr>Meta-Outline</vt:lpstr>
      <vt:lpstr>Mnemonic Strategies Examples</vt:lpstr>
      <vt:lpstr>Mnemonic Imagery: Keyword Method</vt:lpstr>
      <vt:lpstr>Mnemonic Organization: Hierarchy Technique</vt:lpstr>
      <vt:lpstr>Mnemonic Organization II: Classic Method</vt:lpstr>
      <vt:lpstr>Mnemonic Organization III: Narrative Technique</vt:lpstr>
      <vt:lpstr>Reflect</vt:lpstr>
      <vt:lpstr>General Knowledge</vt:lpstr>
      <vt:lpstr>Catalogue of topics</vt:lpstr>
      <vt:lpstr>Semantic: Categories &amp; Concepts</vt:lpstr>
      <vt:lpstr>Prototype Approach  Main Points</vt:lpstr>
      <vt:lpstr>Exemplar Approach</vt:lpstr>
      <vt:lpstr>Exemplar vs Prototype</vt:lpstr>
      <vt:lpstr>Understanding PDP</vt:lpstr>
      <vt:lpstr>Graceful Degradation</vt:lpstr>
      <vt:lpstr>Main Points:  Schemas &amp; Scripts</vt:lpstr>
      <vt:lpstr>Measuring Internal Associations</vt:lpstr>
    </vt:vector>
  </TitlesOfParts>
  <Company>CASE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4: Working Memory</dc:title>
  <dc:creator>Emanuele Rizzi</dc:creator>
  <cp:lastModifiedBy>Emanuele Rizzi</cp:lastModifiedBy>
  <cp:revision>5</cp:revision>
  <dcterms:created xsi:type="dcterms:W3CDTF">2019-03-21T02:09:21Z</dcterms:created>
  <dcterms:modified xsi:type="dcterms:W3CDTF">2019-11-06T20:40:39Z</dcterms:modified>
</cp:coreProperties>
</file>